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9" r:id="rId13"/>
    <p:sldId id="270" r:id="rId14"/>
    <p:sldId id="267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64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9B76-2446-4989-AAD1-77030DCEA009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B72FD-52FB-4730-ADDD-85CD75BE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995" y="476672"/>
            <a:ext cx="6363815" cy="5714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1A9649"/>
                </a:solidFill>
                <a:ea typeface="Calibri"/>
                <a:cs typeface="B Nazanin" pitchFamily="2" charset="-78"/>
              </a:rPr>
              <a:t>دافعه علی (ع</a:t>
            </a:r>
            <a:r>
              <a:rPr lang="fa-IR" sz="2400" b="1" dirty="0" smtClean="0">
                <a:solidFill>
                  <a:srgbClr val="1A9649"/>
                </a:solidFill>
                <a:ea typeface="Calibri"/>
                <a:cs typeface="B Nazanin" pitchFamily="2" charset="-78"/>
              </a:rPr>
              <a:t>)</a:t>
            </a:r>
          </a:p>
          <a:p>
            <a:pPr lvl="1" algn="r" rtl="1">
              <a:spcAft>
                <a:spcPts val="1000"/>
              </a:spcAft>
            </a:pPr>
            <a:r>
              <a:rPr lang="fa-IR" sz="2000" dirty="0" smtClean="0">
                <a:ea typeface="Calibri"/>
                <a:cs typeface="B Nazanin" pitchFamily="2" charset="-78"/>
              </a:rPr>
              <a:t>علی علیه السلام : </a:t>
            </a:r>
            <a:r>
              <a:rPr lang="fa-IR" sz="2000" dirty="0">
                <a:ea typeface="Calibri"/>
                <a:cs typeface="B Nazanin" pitchFamily="2" charset="-78"/>
              </a:rPr>
              <a:t>مردی دشمن ساز و ناراضی ساز       </a:t>
            </a:r>
            <a:endParaRPr lang="fa-IR" sz="2000" dirty="0" smtClean="0">
              <a:ea typeface="Calibri"/>
              <a:cs typeface="B Nazanin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B Nazanin" pitchFamily="2" charset="-78"/>
              </a:rPr>
              <a:t>هر </a:t>
            </a:r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B Nazanin" pitchFamily="2" charset="-78"/>
              </a:rPr>
              <a:t>آدم مسلکی و هدفدار و مبارز و انقلابی چنین </a:t>
            </a:r>
            <a:r>
              <a:rPr lang="fa-I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B Nazanin" pitchFamily="2" charset="-78"/>
              </a:rPr>
              <a:t>است</a:t>
            </a: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endParaRPr lang="fa-IR" sz="20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1A9649"/>
                </a:solidFill>
                <a:ea typeface="Calibri"/>
                <a:cs typeface="B Nazanin" pitchFamily="2" charset="-78"/>
              </a:rPr>
              <a:t>گروه های مخالف علی (ع</a:t>
            </a:r>
            <a:r>
              <a:rPr lang="fa-IR" sz="2400" b="1" dirty="0" smtClean="0">
                <a:solidFill>
                  <a:srgbClr val="1A9649"/>
                </a:solidFill>
                <a:ea typeface="Calibri"/>
                <a:cs typeface="B Nazanin" pitchFamily="2" charset="-78"/>
              </a:rPr>
              <a:t>)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00" b="1" dirty="0">
              <a:solidFill>
                <a:srgbClr val="1A9649"/>
              </a:solidFill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ea typeface="Calibri"/>
                <a:cs typeface="B Nazanin" pitchFamily="2" charset="-78"/>
              </a:rPr>
              <a:t>فلما نهضت بالامر، نکثت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  <a:ea typeface="Calibri"/>
                <a:cs typeface="B Nazanin" pitchFamily="2" charset="-78"/>
              </a:rPr>
              <a:t>(نقض بیعت) </a:t>
            </a:r>
            <a:r>
              <a:rPr lang="fa-IR" sz="2000" dirty="0">
                <a:ea typeface="Calibri"/>
                <a:cs typeface="B Nazanin" pitchFamily="2" charset="-78"/>
              </a:rPr>
              <a:t>طائفه، مرقت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  <a:ea typeface="Calibri"/>
                <a:cs typeface="B Nazanin" pitchFamily="2" charset="-78"/>
              </a:rPr>
              <a:t>(خروج از دین) </a:t>
            </a:r>
            <a:r>
              <a:rPr lang="fa-IR" sz="2000" dirty="0">
                <a:ea typeface="Calibri"/>
                <a:cs typeface="B Nazanin" pitchFamily="2" charset="-78"/>
              </a:rPr>
              <a:t>اخری و </a:t>
            </a:r>
            <a:r>
              <a:rPr lang="fa-IR" sz="2000" dirty="0" smtClean="0">
                <a:ea typeface="Calibri"/>
                <a:cs typeface="B Nazanin" pitchFamily="2" charset="-78"/>
              </a:rPr>
              <a:t> قسط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  <a:ea typeface="Calibri"/>
                <a:cs typeface="B Nazanin" pitchFamily="2" charset="-78"/>
              </a:rPr>
              <a:t>(سرکشی و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B Nazanin" pitchFamily="2" charset="-78"/>
              </a:rPr>
              <a:t>طغیان)</a:t>
            </a:r>
            <a:r>
              <a:rPr lang="fa-IR" sz="2000" dirty="0" smtClean="0">
                <a:ea typeface="Calibri"/>
                <a:cs typeface="B Nazanin" pitchFamily="2" charset="-78"/>
              </a:rPr>
              <a:t> آخرون </a:t>
            </a: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itchFamily="2" charset="-78"/>
              </a:rPr>
              <a:t>(خطبه شقشقیه</a:t>
            </a: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B Nazanin" pitchFamily="2" charset="-78"/>
              </a:rPr>
              <a:t>)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B Nazanin" pitchFamily="2" charset="-78"/>
            </a:endParaRPr>
          </a:p>
          <a:p>
            <a:pPr marL="457200" indent="-457200" algn="r" rtl="1"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B Nazanin" pitchFamily="2" charset="-78"/>
              </a:rPr>
              <a:t>ناکثین: </a:t>
            </a:r>
            <a:r>
              <a:rPr lang="fa-IR" dirty="0" smtClean="0">
                <a:ea typeface="Calibri"/>
                <a:cs typeface="B Nazanin" pitchFamily="2" charset="-78"/>
              </a:rPr>
              <a:t>روحیه مال پرستی (اصحاب جمل)</a:t>
            </a:r>
            <a:endParaRPr lang="en-US" dirty="0" smtClean="0">
              <a:ea typeface="Calibri"/>
              <a:cs typeface="B Nazanin" pitchFamily="2" charset="-78"/>
            </a:endParaRPr>
          </a:p>
          <a:p>
            <a:pPr marL="457200" indent="-457200" algn="r" rtl="1"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B Nazanin" pitchFamily="2" charset="-78"/>
              </a:rPr>
              <a:t>قاسطین: </a:t>
            </a:r>
            <a:r>
              <a:rPr lang="fa-IR" dirty="0" smtClean="0">
                <a:ea typeface="Calibri"/>
                <a:cs typeface="B Nazanin" pitchFamily="2" charset="-78"/>
              </a:rPr>
              <a:t>روحیه سیاست بازی و تقلب و نفاق (اصحاب صفین)</a:t>
            </a:r>
            <a:endParaRPr lang="en-US" dirty="0" smtClean="0">
              <a:ea typeface="Calibri"/>
              <a:cs typeface="B Nazanin" pitchFamily="2" charset="-78"/>
            </a:endParaRPr>
          </a:p>
          <a:p>
            <a:pPr marL="457200" indent="-457200" algn="r" rtl="1"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B Nazanin" pitchFamily="2" charset="-78"/>
              </a:rPr>
              <a:t>مارقین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B Nazanin" pitchFamily="2" charset="-78"/>
              </a:rPr>
              <a:t>: </a:t>
            </a:r>
            <a:r>
              <a:rPr lang="fa-IR" sz="1600" dirty="0">
                <a:ea typeface="Calibri"/>
                <a:cs typeface="B Nazanin" pitchFamily="2" charset="-78"/>
              </a:rPr>
              <a:t>روحیه عصبیت های ناروا، خشکه مقدسی و جهالت </a:t>
            </a:r>
            <a:r>
              <a:rPr lang="fa-IR" sz="1600" dirty="0" smtClean="0">
                <a:ea typeface="Calibri"/>
                <a:cs typeface="B Nazanin" pitchFamily="2" charset="-78"/>
              </a:rPr>
              <a:t>های خطرناک (</a:t>
            </a:r>
            <a:r>
              <a:rPr lang="fa-IR" sz="1600" dirty="0">
                <a:ea typeface="Calibri"/>
                <a:cs typeface="B Nazanin" pitchFamily="2" charset="-78"/>
              </a:rPr>
              <a:t>اصحاب نهروان)</a:t>
            </a:r>
            <a:endParaRPr lang="en-US" sz="1600" dirty="0">
              <a:ea typeface="Calibri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60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976" y="689788"/>
            <a:ext cx="59766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1A9649"/>
                </a:solidFill>
                <a:cs typeface="B Nazanin" panose="00000400000000000000" pitchFamily="2" charset="-78"/>
              </a:rPr>
              <a:t>چند نکته در مورد جنگ صفین</a:t>
            </a:r>
            <a:r>
              <a:rPr lang="fa-IR" sz="2800" b="1" dirty="0" smtClean="0">
                <a:solidFill>
                  <a:srgbClr val="1A9649"/>
                </a:solidFill>
                <a:cs typeface="B Nazanin" panose="00000400000000000000" pitchFamily="2" charset="-78"/>
              </a:rPr>
              <a:t>:</a:t>
            </a:r>
          </a:p>
          <a:p>
            <a:pPr algn="r" rtl="1"/>
            <a:endParaRPr lang="en-US" sz="2800" b="1" dirty="0">
              <a:solidFill>
                <a:srgbClr val="1A9649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fa-IR" sz="2000" dirty="0">
                <a:solidFill>
                  <a:srgbClr val="FFC000"/>
                </a:solidFill>
                <a:cs typeface="B Nazanin" panose="00000400000000000000" pitchFamily="2" charset="-78"/>
              </a:rPr>
              <a:t>نکته 1: </a:t>
            </a:r>
            <a:r>
              <a:rPr lang="fa-IR" dirty="0">
                <a:cs typeface="B Nazanin" panose="00000400000000000000" pitchFamily="2" charset="-78"/>
              </a:rPr>
              <a:t>اتحاد</a:t>
            </a:r>
            <a:r>
              <a:rPr lang="fa-IR" u="sng" dirty="0">
                <a:cs typeface="B Nazanin" panose="00000400000000000000" pitchFamily="2" charset="-78"/>
              </a:rPr>
              <a:t> قاسطین </a:t>
            </a:r>
            <a:r>
              <a:rPr lang="fa-IR" dirty="0">
                <a:cs typeface="B Nazanin" panose="00000400000000000000" pitchFamily="2" charset="-78"/>
              </a:rPr>
              <a:t>(معاویه همدستانش) با </a:t>
            </a:r>
            <a:r>
              <a:rPr lang="fa-IR" u="sng" dirty="0">
                <a:cs typeface="B Nazanin" panose="00000400000000000000" pitchFamily="2" charset="-78"/>
              </a:rPr>
              <a:t>مارقین</a:t>
            </a:r>
            <a:r>
              <a:rPr lang="fa-IR" dirty="0">
                <a:cs typeface="B Nazanin" panose="00000400000000000000" pitchFamily="2" charset="-78"/>
              </a:rPr>
              <a:t> باعث شکست اسلام شد.</a:t>
            </a:r>
          </a:p>
          <a:p>
            <a:pPr marL="109728" indent="0" algn="just" rtl="1">
              <a:buNone/>
            </a:pPr>
            <a:endParaRPr lang="en-US" sz="2000" dirty="0">
              <a:cs typeface="B Nazanin" panose="00000400000000000000" pitchFamily="2" charset="-78"/>
            </a:endParaRPr>
          </a:p>
          <a:p>
            <a:pPr algn="just" rtl="1"/>
            <a:r>
              <a:rPr lang="fa-IR" sz="2000" dirty="0">
                <a:solidFill>
                  <a:srgbClr val="FFC000"/>
                </a:solidFill>
                <a:cs typeface="B Nazanin" panose="00000400000000000000" pitchFamily="2" charset="-78"/>
              </a:rPr>
              <a:t>نکته 2: </a:t>
            </a:r>
            <a:r>
              <a:rPr lang="fa-IR" dirty="0">
                <a:cs typeface="B Nazanin" panose="00000400000000000000" pitchFamily="2" charset="-78"/>
              </a:rPr>
              <a:t>اتفاق نظر مخالفان در معرفی عمر و عاص و اختلاف نظر لشکر علی (ع) در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         معرفی </a:t>
            </a:r>
            <a:r>
              <a:rPr lang="fa-IR" dirty="0">
                <a:cs typeface="B Nazanin" panose="00000400000000000000" pitchFamily="2" charset="-78"/>
              </a:rPr>
              <a:t>نماینده ( مالک اشتر، عبد الله عباس یا ابوموسی؟!)</a:t>
            </a:r>
          </a:p>
          <a:p>
            <a:pPr marL="109728" indent="0" algn="just" rtl="1">
              <a:buNone/>
            </a:pPr>
            <a:endParaRPr lang="en-US" sz="2000" dirty="0">
              <a:cs typeface="B Nazanin" panose="00000400000000000000" pitchFamily="2" charset="-78"/>
            </a:endParaRPr>
          </a:p>
          <a:p>
            <a:pPr algn="just" rtl="1"/>
            <a:r>
              <a:rPr lang="fa-IR" sz="2000" dirty="0">
                <a:solidFill>
                  <a:srgbClr val="FFC000"/>
                </a:solidFill>
                <a:cs typeface="B Nazanin" panose="00000400000000000000" pitchFamily="2" charset="-78"/>
              </a:rPr>
              <a:t>نکته 3: </a:t>
            </a:r>
            <a:r>
              <a:rPr lang="fa-IR" dirty="0">
                <a:cs typeface="B Nazanin" panose="00000400000000000000" pitchFamily="2" charset="-78"/>
              </a:rPr>
              <a:t>عدم پذیرش خطا بعد از جریان حکمیت</a:t>
            </a:r>
          </a:p>
          <a:p>
            <a:pPr marL="109728" indent="0" algn="just" rtl="1">
              <a:buNone/>
            </a:pPr>
            <a:endParaRPr lang="en-US" sz="2000" dirty="0">
              <a:cs typeface="B Nazanin" panose="00000400000000000000" pitchFamily="2" charset="-78"/>
            </a:endParaRPr>
          </a:p>
          <a:p>
            <a:pPr algn="just" rtl="1"/>
            <a:r>
              <a:rPr lang="fa-IR" sz="2000" dirty="0">
                <a:solidFill>
                  <a:srgbClr val="FFC000"/>
                </a:solidFill>
                <a:cs typeface="B Nazanin" panose="00000400000000000000" pitchFamily="2" charset="-78"/>
              </a:rPr>
              <a:t>نکته 4: </a:t>
            </a:r>
            <a:r>
              <a:rPr lang="fa-IR" dirty="0">
                <a:cs typeface="B Nazanin" panose="00000400000000000000" pitchFamily="2" charset="-78"/>
              </a:rPr>
              <a:t>تعطیل شدن بصیرت و عدم تبعیت از </a:t>
            </a:r>
            <a:r>
              <a:rPr lang="fa-IR" dirty="0" smtClean="0">
                <a:cs typeface="B Nazanin" panose="00000400000000000000" pitchFamily="2" charset="-78"/>
              </a:rPr>
              <a:t>ولایت: تا </a:t>
            </a:r>
            <a:r>
              <a:rPr lang="fa-IR" dirty="0">
                <a:cs typeface="B Nazanin" panose="00000400000000000000" pitchFamily="2" charset="-78"/>
              </a:rPr>
              <a:t>حد محکوم کردن امام و ولی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        زمان</a:t>
            </a:r>
            <a:endParaRPr lang="fa-IR" dirty="0">
              <a:cs typeface="B Nazanin" panose="00000400000000000000" pitchFamily="2" charset="-78"/>
            </a:endParaRPr>
          </a:p>
          <a:p>
            <a:pPr marL="109728" indent="0" algn="just" rtl="1">
              <a:buNone/>
            </a:pPr>
            <a:endParaRPr lang="en-US" sz="2000" dirty="0">
              <a:cs typeface="B Nazanin" panose="00000400000000000000" pitchFamily="2" charset="-78"/>
            </a:endParaRPr>
          </a:p>
          <a:p>
            <a:pPr algn="just" rtl="1"/>
            <a:r>
              <a:rPr lang="fa-IR" sz="2000" dirty="0">
                <a:solidFill>
                  <a:srgbClr val="FFC000"/>
                </a:solidFill>
                <a:cs typeface="B Nazanin" panose="00000400000000000000" pitchFamily="2" charset="-78"/>
              </a:rPr>
              <a:t>نکته 5: </a:t>
            </a:r>
            <a:r>
              <a:rPr lang="fa-IR" dirty="0">
                <a:cs typeface="B Nazanin" panose="00000400000000000000" pitchFamily="2" charset="-78"/>
              </a:rPr>
              <a:t>خوارج از اول، حق را می خواستند ولی به اشتباه افتادند، ولی اصحاب معاویه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        از </a:t>
            </a:r>
            <a:r>
              <a:rPr lang="fa-IR" dirty="0">
                <a:cs typeface="B Nazanin" panose="00000400000000000000" pitchFamily="2" charset="-78"/>
              </a:rPr>
              <a:t>اول مسیرشان،باطل بود.</a:t>
            </a:r>
            <a:endParaRPr lang="en-US" dirty="0">
              <a:cs typeface="B Nazanin" panose="00000400000000000000" pitchFamily="2" charset="-78"/>
            </a:endParaRPr>
          </a:p>
          <a:p>
            <a:pPr algn="just" rtl="1"/>
            <a:r>
              <a:rPr lang="fa-IR" sz="2000" dirty="0">
                <a:cs typeface="B Nazanin" panose="00000400000000000000" pitchFamily="2" charset="-78"/>
              </a:rPr>
              <a:t> </a:t>
            </a:r>
            <a:endParaRPr lang="en-US" sz="2000" dirty="0">
              <a:cs typeface="B Nazanin" panose="00000400000000000000" pitchFamily="2" charset="-78"/>
            </a:endParaRPr>
          </a:p>
          <a:p>
            <a:pPr algn="just" rtl="1"/>
            <a:r>
              <a:rPr lang="fa-IR" sz="2000" dirty="0">
                <a:solidFill>
                  <a:srgbClr val="FFC000"/>
                </a:solidFill>
                <a:cs typeface="B Nazanin" panose="00000400000000000000" pitchFamily="2" charset="-78"/>
              </a:rPr>
              <a:t>نکته6: </a:t>
            </a:r>
            <a:r>
              <a:rPr lang="fa-IR" dirty="0">
                <a:cs typeface="B Nazanin" panose="00000400000000000000" pitchFamily="2" charset="-78"/>
              </a:rPr>
              <a:t>از دلایل انحراف مسلمانان در جریان قرآن بر سر نیزه کردن: قاعده «تترس» 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23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0580" y="574885"/>
            <a:ext cx="5927455" cy="570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dirty="0">
                <a:solidFill>
                  <a:srgbClr val="1A9649"/>
                </a:solidFill>
                <a:ea typeface="Calibri"/>
                <a:cs typeface="B Nazanin" pitchFamily="2" charset="-78"/>
              </a:rPr>
              <a:t>پیدایش خوارج</a:t>
            </a:r>
            <a:endParaRPr lang="en-US" sz="2800" dirty="0">
              <a:solidFill>
                <a:srgbClr val="1A9649"/>
              </a:solidFill>
              <a:ea typeface="Calibri"/>
              <a:cs typeface="B Nazanin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itchFamily="2" charset="-78"/>
              </a:rPr>
              <a:t>به لحاظ فرهنگی: گسترش اسلام در صدر اسلام و دوران خلفاء</a:t>
            </a:r>
            <a:endParaRPr lang="en-US" sz="2000" dirty="0">
              <a:ea typeface="Calibri"/>
              <a:cs typeface="B Nazanin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itchFamily="2" charset="-78"/>
              </a:rPr>
              <a:t>به لحاظ سیاسی: جنگ صفین و قرآن سرنیزه کردن و ....</a:t>
            </a:r>
            <a:endParaRPr lang="en-US" sz="2000" dirty="0"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sz="2400" b="1" dirty="0" smtClean="0"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sz="2400" b="1" dirty="0" smtClean="0"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rgbClr val="1A9649"/>
                </a:solidFill>
                <a:ea typeface="Calibri"/>
                <a:cs typeface="B Nazanin" pitchFamily="2" charset="-78"/>
              </a:rPr>
              <a:t>ویژگی </a:t>
            </a:r>
            <a:r>
              <a:rPr lang="fa-IR" sz="2800" dirty="0">
                <a:solidFill>
                  <a:srgbClr val="1A9649"/>
                </a:solidFill>
                <a:ea typeface="Calibri"/>
                <a:cs typeface="B Nazanin" pitchFamily="2" charset="-78"/>
              </a:rPr>
              <a:t>های خوارج (نکات زشت و زیبا): </a:t>
            </a:r>
            <a:endParaRPr lang="en-US" sz="2800" dirty="0">
              <a:solidFill>
                <a:srgbClr val="1A9649"/>
              </a:solidFill>
              <a:ea typeface="Calibri"/>
              <a:cs typeface="B Nazanin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itchFamily="2" charset="-78"/>
              </a:rPr>
              <a:t>روحیه مبارزه گر و فداکار</a:t>
            </a:r>
            <a:endParaRPr lang="en-US" sz="2000" dirty="0">
              <a:ea typeface="Calibri"/>
              <a:cs typeface="B Nazanin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itchFamily="2" charset="-78"/>
              </a:rPr>
              <a:t>عبادت پیشه</a:t>
            </a:r>
            <a:endParaRPr lang="en-US" sz="2000" dirty="0">
              <a:ea typeface="Calibri"/>
              <a:cs typeface="B Nazanin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itchFamily="2" charset="-78"/>
              </a:rPr>
              <a:t>جاهل و نادان</a:t>
            </a:r>
            <a:endParaRPr lang="en-US" sz="2000" dirty="0">
              <a:ea typeface="Calibri"/>
              <a:cs typeface="B Nazanin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itchFamily="2" charset="-78"/>
              </a:rPr>
              <a:t>تنگ نظر و کوته بین</a:t>
            </a:r>
            <a:endParaRPr lang="en-US" sz="2000" dirty="0">
              <a:ea typeface="Calibri"/>
              <a:cs typeface="B Nazanin" pitchFamily="2" charset="-78"/>
            </a:endParaRPr>
          </a:p>
          <a:p>
            <a:pPr algn="r" rtl="1"/>
            <a:endParaRPr lang="fa-IR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35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6048672" cy="356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dirty="0">
                <a:solidFill>
                  <a:srgbClr val="1A9649"/>
                </a:solidFill>
                <a:ea typeface="Calibri"/>
                <a:cs typeface="B Nazanin" pitchFamily="2" charset="-78"/>
              </a:rPr>
              <a:t>اصول عقاید خوارج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ea typeface="Calibri"/>
              <a:cs typeface="B Nazanin" pitchFamily="2" charset="-78"/>
            </a:endParaRPr>
          </a:p>
          <a:p>
            <a:pPr marL="514350" indent="-514350" algn="r" rtl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fa-IR" dirty="0">
                <a:ea typeface="Calibri"/>
                <a:cs typeface="B Nazanin" pitchFamily="2" charset="-78"/>
              </a:rPr>
              <a:t>تکفیر معاویه و عثمان و علی ع و هرکه قائل به کفر ایشان نباشد</a:t>
            </a:r>
            <a:endParaRPr lang="en-US" dirty="0">
              <a:ea typeface="Calibri"/>
              <a:cs typeface="B Nazanin" pitchFamily="2" charset="-78"/>
            </a:endParaRPr>
          </a:p>
          <a:p>
            <a:pPr marL="514350" indent="-514350" algn="r" rtl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fa-IR" dirty="0">
                <a:ea typeface="Calibri"/>
                <a:cs typeface="B Nazanin" pitchFamily="2" charset="-78"/>
              </a:rPr>
              <a:t>ایمان = عمل + عقیده (تکفیر و تفسیق عجولانه و نابحردانه همه </a:t>
            </a:r>
            <a:r>
              <a:rPr lang="fa-IR" dirty="0" smtClean="0">
                <a:ea typeface="Calibri"/>
                <a:cs typeface="B Nazanin" pitchFamily="2" charset="-78"/>
              </a:rPr>
              <a:t>بجز خودشان</a:t>
            </a:r>
            <a:r>
              <a:rPr lang="fa-IR" dirty="0">
                <a:ea typeface="Calibri"/>
                <a:cs typeface="B Nazanin" pitchFamily="2" charset="-78"/>
              </a:rPr>
              <a:t>)</a:t>
            </a:r>
            <a:endParaRPr lang="en-US" dirty="0">
              <a:ea typeface="Calibri"/>
              <a:cs typeface="B Nazanin" pitchFamily="2" charset="-78"/>
            </a:endParaRPr>
          </a:p>
          <a:p>
            <a:pPr marL="514350" indent="-514350" algn="r" rtl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fa-IR" dirty="0">
                <a:ea typeface="Calibri"/>
                <a:cs typeface="B Nazanin" pitchFamily="2" charset="-78"/>
              </a:rPr>
              <a:t>وجوب بلاشرط قیام علیه حاکم ستمگر</a:t>
            </a:r>
            <a:endParaRPr lang="en-US" dirty="0">
              <a:ea typeface="Calibri"/>
              <a:cs typeface="B Nazanin" pitchFamily="2" charset="-78"/>
            </a:endParaRPr>
          </a:p>
          <a:p>
            <a:pPr marL="514350" indent="-514350" algn="r" rtl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fa-IR" dirty="0">
                <a:ea typeface="Calibri"/>
                <a:cs typeface="B Nazanin" pitchFamily="2" charset="-78"/>
              </a:rPr>
              <a:t>انتخاب حاکم توسط مردم</a:t>
            </a:r>
            <a:endParaRPr lang="en-US" dirty="0">
              <a:ea typeface="Calibri"/>
              <a:cs typeface="B Nazanin" pitchFamily="2" charset="-78"/>
            </a:endParaRPr>
          </a:p>
          <a:p>
            <a:pPr algn="r" rtl="1"/>
            <a:endParaRPr lang="fa-IR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51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4556"/>
            <a:ext cx="6336704" cy="569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dirty="0">
                <a:solidFill>
                  <a:srgbClr val="1A9649"/>
                </a:solidFill>
                <a:ea typeface="Calibri"/>
                <a:cs typeface="B Nazanin" pitchFamily="2" charset="-78"/>
              </a:rPr>
              <a:t>برخورد با خوارج</a:t>
            </a:r>
            <a:endParaRPr lang="en-US" sz="2800" dirty="0">
              <a:solidFill>
                <a:srgbClr val="1A9649"/>
              </a:solidFill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sz="300" dirty="0" smtClean="0"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dirty="0" smtClean="0">
                <a:ea typeface="Calibri"/>
                <a:cs typeface="B Nazanin" pitchFamily="2" charset="-78"/>
              </a:rPr>
              <a:t>مرحله </a:t>
            </a:r>
            <a:r>
              <a:rPr lang="fa-IR" dirty="0">
                <a:ea typeface="Calibri"/>
                <a:cs typeface="B Nazanin" pitchFamily="2" charset="-78"/>
              </a:rPr>
              <a:t>اول: کار فرهنگی     </a:t>
            </a:r>
            <a:r>
              <a:rPr lang="fa-IR" dirty="0" smtClean="0">
                <a:ea typeface="Calibri"/>
                <a:cs typeface="B Nazanin" pitchFamily="2" charset="-78"/>
              </a:rPr>
              <a:t>     </a:t>
            </a:r>
            <a:r>
              <a:rPr lang="fa-IR" dirty="0">
                <a:ea typeface="Calibri"/>
                <a:cs typeface="B Nazanin" pitchFamily="2" charset="-78"/>
              </a:rPr>
              <a:t>بازگشت 8 هزار نفر</a:t>
            </a:r>
            <a:endParaRPr lang="en-US" dirty="0"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435735" algn="l"/>
              </a:tabLst>
            </a:pPr>
            <a:r>
              <a:rPr lang="fa-IR" dirty="0">
                <a:ea typeface="Calibri"/>
                <a:cs typeface="B Nazanin" pitchFamily="2" charset="-78"/>
              </a:rPr>
              <a:t>مرحله دوم: کار </a:t>
            </a:r>
            <a:r>
              <a:rPr lang="fa-IR" dirty="0" smtClean="0">
                <a:ea typeface="Calibri"/>
                <a:cs typeface="B Nazanin" pitchFamily="2" charset="-78"/>
              </a:rPr>
              <a:t>نظـامی           </a:t>
            </a:r>
            <a:r>
              <a:rPr lang="fa-IR" dirty="0">
                <a:ea typeface="Calibri"/>
                <a:cs typeface="B Nazanin" pitchFamily="2" charset="-78"/>
              </a:rPr>
              <a:t>باقی ماندن کمتر از 10 نفر ار جمله ابن ملجم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435735" algn="l"/>
              </a:tabLst>
            </a:pPr>
            <a:endParaRPr lang="fa-IR" dirty="0" smtClean="0"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435735" algn="l"/>
              </a:tabLst>
            </a:pPr>
            <a:endParaRPr lang="en-US" dirty="0"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ea typeface="Calibri"/>
                <a:cs typeface="B Nazanin" pitchFamily="2" charset="-78"/>
              </a:rPr>
              <a:t>نتیجه:</a:t>
            </a:r>
            <a:endParaRPr lang="en-US" sz="2000" b="1" dirty="0"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dirty="0">
                <a:solidFill>
                  <a:srgbClr val="1A9649"/>
                </a:solidFill>
                <a:ea typeface="Calibri"/>
                <a:cs typeface="B Nazanin" pitchFamily="2" charset="-78"/>
              </a:rPr>
              <a:t>روحیه تشیع:</a:t>
            </a:r>
            <a:endParaRPr lang="en-US" sz="2800" dirty="0">
              <a:solidFill>
                <a:srgbClr val="1A9649"/>
              </a:solidFill>
              <a:ea typeface="Calibri"/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dirty="0">
                <a:ea typeface="Calibri"/>
                <a:cs typeface="B Nazanin" pitchFamily="2" charset="-78"/>
              </a:rPr>
              <a:t>حق شناس و باطل شناس، دیندار و دین شناس و اصولی اصول شناس نه شخصیت شناس</a:t>
            </a:r>
            <a:endParaRPr lang="en-US" dirty="0">
              <a:ea typeface="Calibri"/>
              <a:cs typeface="B Nazanin" pitchFamily="2" charset="-78"/>
            </a:endParaRPr>
          </a:p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fa-IR" dirty="0" smtClean="0">
                <a:ea typeface="Calibri"/>
                <a:cs typeface="B Nazanin" pitchFamily="2" charset="-78"/>
              </a:rPr>
              <a:t> افراد </a:t>
            </a:r>
            <a:r>
              <a:rPr lang="fa-IR" dirty="0">
                <a:ea typeface="Calibri"/>
                <a:cs typeface="B Nazanin" pitchFamily="2" charset="-78"/>
              </a:rPr>
              <a:t>جاهل و نادان متنسک </a:t>
            </a:r>
            <a:r>
              <a:rPr lang="fa-IR" dirty="0" smtClean="0">
                <a:ea typeface="Calibri"/>
                <a:cs typeface="B Nazanin" pitchFamily="2" charset="-78"/>
              </a:rPr>
              <a:t>        پیشبرد </a:t>
            </a:r>
            <a:r>
              <a:rPr lang="fa-IR" dirty="0">
                <a:ea typeface="Calibri"/>
                <a:cs typeface="B Nazanin" pitchFamily="2" charset="-78"/>
              </a:rPr>
              <a:t>اهداف زیرک های منفعت پرست</a:t>
            </a:r>
            <a:endParaRPr lang="en-US" dirty="0">
              <a:ea typeface="Calibri"/>
              <a:cs typeface="B Nazanin" pitchFamily="2" charset="-78"/>
            </a:endParaRPr>
          </a:p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fa-IR" dirty="0">
                <a:ea typeface="Calibri"/>
                <a:cs typeface="B Nazanin" pitchFamily="2" charset="-78"/>
              </a:rPr>
              <a:t>هرچه احمق بیشتر، بازار نفاق داغتر</a:t>
            </a:r>
            <a:endParaRPr lang="en-US" dirty="0">
              <a:ea typeface="Calibri"/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83968" y="141277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283968" y="19168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1880" y="486916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831639"/>
            <a:ext cx="6363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fa-IR" sz="2400" dirty="0">
              <a:cs typeface="B Nazanin" panose="00000400000000000000" pitchFamily="2" charset="-78"/>
            </a:endParaRPr>
          </a:p>
          <a:p>
            <a:pPr algn="just" rtl="1"/>
            <a:r>
              <a:rPr lang="fa-IR" sz="2400" dirty="0">
                <a:solidFill>
                  <a:srgbClr val="1A9649"/>
                </a:solidFill>
                <a:cs typeface="B Nazanin" panose="00000400000000000000" pitchFamily="2" charset="-78"/>
              </a:rPr>
              <a:t>روح «تشیع» </a:t>
            </a:r>
            <a:r>
              <a:rPr lang="fa-IR" sz="2400" dirty="0">
                <a:cs typeface="B Nazanin" panose="00000400000000000000" pitchFamily="2" charset="-78"/>
              </a:rPr>
              <a:t>( تفاوت آن اهل تسنن):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just" rtl="1"/>
            <a:endParaRPr lang="fa-IR" sz="1200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B Nazanin" panose="00000400000000000000" pitchFamily="2" charset="-78"/>
              </a:rPr>
              <a:t>     ملاک </a:t>
            </a:r>
            <a:r>
              <a:rPr lang="fa-IR" dirty="0">
                <a:cs typeface="B Nazanin" panose="00000400000000000000" pitchFamily="2" charset="-78"/>
              </a:rPr>
              <a:t>و معیار خود حقیقت≠ افراد و اشخاص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B Nazanin" panose="00000400000000000000" pitchFamily="2" charset="-78"/>
              </a:rPr>
              <a:t>    (</a:t>
            </a:r>
            <a:r>
              <a:rPr lang="fa-IR" dirty="0">
                <a:cs typeface="B Nazanin" panose="00000400000000000000" pitchFamily="2" charset="-78"/>
              </a:rPr>
              <a:t>سخن مقام معظم رهبری: ملاک، زمان حال اشخاص است نه سوابق و پیشینه افراد)</a:t>
            </a:r>
          </a:p>
          <a:p>
            <a:pPr marL="109728" indent="0" algn="just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109728" indent="0" algn="just" rtl="1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marL="109728" indent="0" algn="just" rtl="1"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109728" indent="0" algn="just" rtl="1">
              <a:buNone/>
            </a:pPr>
            <a:endParaRPr lang="en-US" sz="2400" dirty="0">
              <a:cs typeface="B Nazanin" panose="00000400000000000000" pitchFamily="2" charset="-78"/>
            </a:endParaRPr>
          </a:p>
          <a:p>
            <a:pPr algn="just" rtl="1"/>
            <a:r>
              <a:rPr lang="fa-IR" sz="2400" dirty="0">
                <a:solidFill>
                  <a:srgbClr val="1A9649"/>
                </a:solidFill>
                <a:cs typeface="B Nazanin" panose="00000400000000000000" pitchFamily="2" charset="-78"/>
              </a:rPr>
              <a:t>نکته: </a:t>
            </a:r>
            <a:r>
              <a:rPr lang="fa-IR" sz="2000" dirty="0">
                <a:cs typeface="B Nazanin" panose="00000400000000000000" pitchFamily="2" charset="-78"/>
              </a:rPr>
              <a:t>امروز، مذهب خوارج مرده ولی روح «خارجی گری» هنوز زنده است :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        ضرورت </a:t>
            </a:r>
            <a:r>
              <a:rPr lang="fa-IR" sz="2000" dirty="0">
                <a:cs typeface="B Nazanin" panose="00000400000000000000" pitchFamily="2" charset="-78"/>
              </a:rPr>
              <a:t>بحث </a:t>
            </a:r>
            <a:endParaRPr lang="en-US" sz="2000" dirty="0">
              <a:cs typeface="B Nazanin" panose="00000400000000000000" pitchFamily="2" charset="-78"/>
            </a:endParaRPr>
          </a:p>
          <a:p>
            <a:pPr marL="109728" indent="0" algn="just" rtl="1"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60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3968" y="474345"/>
            <a:ext cx="61206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1A9649"/>
                </a:solidFill>
                <a:cs typeface="B Nazanin" panose="00000400000000000000" pitchFamily="2" charset="-78"/>
              </a:rPr>
              <a:t>یک نمونه از قاطعیت و شدت عمل در سیره امیرالمومنین: </a:t>
            </a:r>
            <a:r>
              <a:rPr lang="fa-IR" dirty="0">
                <a:cs typeface="B Nazanin" panose="00000400000000000000" pitchFamily="2" charset="-78"/>
              </a:rPr>
              <a:t>داستان بازگشت لشکریان اسلام از یمن و تقسیم حله ها توسط مسلمانان و شدت عمل علی در قبال مسامحه مسلمانان در قبال اموال بیت المال </a:t>
            </a:r>
            <a:endParaRPr lang="en-US" dirty="0">
              <a:cs typeface="B Nazanin" panose="00000400000000000000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endParaRPr lang="fa-IR" dirty="0" smtClean="0">
              <a:cs typeface="B Nazanin" panose="00000400000000000000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endParaRPr lang="en-US" dirty="0"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1A9649"/>
                </a:solidFill>
                <a:cs typeface="B Nazanin" panose="00000400000000000000" pitchFamily="2" charset="-78"/>
              </a:rPr>
              <a:t>سوال: </a:t>
            </a:r>
            <a:r>
              <a:rPr lang="fa-IR" dirty="0">
                <a:cs typeface="B Nazanin" panose="00000400000000000000" pitchFamily="2" charset="-78"/>
              </a:rPr>
              <a:t>آیا می توان در سیره معصومین مواردی را پیدا کرد که بنا به ضرورت، سیره و رفتار ایشان ، ظاهرا </a:t>
            </a:r>
            <a:r>
              <a:rPr lang="fa-IR" dirty="0" smtClean="0">
                <a:cs typeface="B Nazanin" panose="00000400000000000000" pitchFamily="2" charset="-78"/>
              </a:rPr>
              <a:t>مسامحه </a:t>
            </a:r>
            <a:r>
              <a:rPr lang="fa-IR" dirty="0">
                <a:cs typeface="B Nazanin" panose="00000400000000000000" pitchFamily="2" charset="-78"/>
              </a:rPr>
              <a:t>و سازش (نقطه مقابل قاطعیت و شدت عمل) با جریان باطل باشد؟ </a:t>
            </a:r>
            <a:endParaRPr lang="fa-IR" dirty="0" smtClean="0"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endParaRPr lang="fa-IR" dirty="0" smtClean="0"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endParaRPr lang="fa-IR" dirty="0" smtClean="0"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endParaRPr lang="fa-IR" dirty="0">
              <a:cs typeface="B Nazanin" panose="00000400000000000000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پاسخ: </a:t>
            </a: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endParaRPr lang="en-US" dirty="0">
              <a:cs typeface="B Nazanin" panose="00000400000000000000" pitchFamily="2" charset="-78"/>
            </a:endParaRPr>
          </a:p>
          <a:p>
            <a:pPr lvl="0" algn="just" rtl="1">
              <a:buClr>
                <a:srgbClr val="1A9649"/>
              </a:buClr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1A9649"/>
                </a:solidFill>
                <a:cs typeface="B Nazanin" panose="00000400000000000000" pitchFamily="2" charset="-78"/>
              </a:rPr>
              <a:t> جریان </a:t>
            </a:r>
            <a:r>
              <a:rPr lang="fa-IR" sz="2000" dirty="0">
                <a:solidFill>
                  <a:srgbClr val="1A9649"/>
                </a:solidFill>
                <a:cs typeface="B Nazanin" panose="00000400000000000000" pitchFamily="2" charset="-78"/>
              </a:rPr>
              <a:t>حکمیت و انتخاب ابوموسی توسط لشکریان بعد از جریان حکمیت</a:t>
            </a:r>
            <a:r>
              <a:rPr lang="fa-IR" sz="2000" dirty="0" smtClean="0">
                <a:solidFill>
                  <a:srgbClr val="1A9649"/>
                </a:solidFill>
                <a:cs typeface="B Nazanin" panose="00000400000000000000" pitchFamily="2" charset="-78"/>
              </a:rPr>
              <a:t>:</a:t>
            </a:r>
          </a:p>
          <a:p>
            <a:pPr lvl="1" algn="just" rtl="1">
              <a:buClr>
                <a:srgbClr val="FF0000"/>
              </a:buClr>
            </a:pP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محکوم کردن علی (ع) مبنی بر پذیرش حکمیت و عدم توبه از آن </a:t>
            </a:r>
            <a:endParaRPr lang="fa-IR" dirty="0" smtClean="0">
              <a:cs typeface="B Nazanin" panose="00000400000000000000" pitchFamily="2" charset="-78"/>
            </a:endParaRPr>
          </a:p>
          <a:p>
            <a:pPr lvl="1" algn="just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fa-IR" dirty="0">
                <a:cs typeface="B Nazanin" panose="00000400000000000000" pitchFamily="2" charset="-78"/>
              </a:rPr>
              <a:t>زیر نویس ص 121- 120 کتاب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lvl="1" algn="just" rtl="1">
              <a:buClr>
                <a:srgbClr val="FF0000"/>
              </a:buClr>
            </a:pPr>
            <a:endParaRPr lang="fa-IR" dirty="0">
              <a:cs typeface="B Nazanin" panose="00000400000000000000" pitchFamily="2" charset="-78"/>
            </a:endParaRPr>
          </a:p>
          <a:p>
            <a:pPr marL="109728" lvl="0" indent="0" algn="just" rtl="1">
              <a:buClr>
                <a:srgbClr val="FF0000"/>
              </a:buClr>
              <a:buNone/>
            </a:pPr>
            <a:endParaRPr lang="en-US" dirty="0">
              <a:cs typeface="B Nazanin" panose="00000400000000000000" pitchFamily="2" charset="-78"/>
            </a:endParaRPr>
          </a:p>
          <a:p>
            <a:pPr lvl="0" algn="just" rtl="1">
              <a:buClr>
                <a:srgbClr val="1A9649"/>
              </a:buClr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1A9649"/>
                </a:solidFill>
                <a:cs typeface="B Nazanin" panose="00000400000000000000" pitchFamily="2" charset="-78"/>
              </a:rPr>
              <a:t> بحث </a:t>
            </a:r>
            <a:r>
              <a:rPr lang="fa-IR" sz="2000" dirty="0">
                <a:solidFill>
                  <a:srgbClr val="1A9649"/>
                </a:solidFill>
                <a:cs typeface="B Nazanin" panose="00000400000000000000" pitchFamily="2" charset="-78"/>
              </a:rPr>
              <a:t>«تقیه» یکی از مصادیق لزوم مسامحه در شرایط خاص </a:t>
            </a:r>
            <a:endParaRPr lang="fa-IR" sz="2000" dirty="0" smtClean="0">
              <a:solidFill>
                <a:srgbClr val="1A9649"/>
              </a:solidFill>
              <a:cs typeface="B Nazanin" panose="00000400000000000000" pitchFamily="2" charset="-78"/>
            </a:endParaRPr>
          </a:p>
          <a:p>
            <a:pPr lvl="0" algn="just" rtl="1">
              <a:buClr>
                <a:srgbClr val="FF0000"/>
              </a:buClr>
            </a:pP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 (</a:t>
            </a:r>
            <a:r>
              <a:rPr lang="fa-IR" dirty="0">
                <a:cs typeface="B Nazanin" panose="00000400000000000000" pitchFamily="2" charset="-78"/>
              </a:rPr>
              <a:t>ویژگی خوارج: عدم پذیرش تقیه بطور مطلق)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96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9972" y="1124744"/>
            <a:ext cx="604867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Clr>
                <a:srgbClr val="1A9649"/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rgbClr val="1A9649"/>
                </a:solidFill>
                <a:cs typeface="B Nazanin" panose="00000400000000000000" pitchFamily="2" charset="-78"/>
              </a:rPr>
              <a:t>برخورد فرهنگی علی (ع) با خوارج پس از آشکار شدن عقاید باطل آنها </a:t>
            </a:r>
            <a:r>
              <a:rPr lang="fa-IR" dirty="0">
                <a:cs typeface="B Nazanin" panose="00000400000000000000" pitchFamily="2" charset="-78"/>
              </a:rPr>
              <a:t>(نمونه: برهم زدن نماز جماعت مسلمین توسط «ابن الکواء و عکس العمل علی : فاصبر ان وعد الله حق و لایستخفنک الذین لایوقنون)</a:t>
            </a:r>
          </a:p>
          <a:p>
            <a:pPr marL="452628" indent="-342900" algn="just" rtl="1">
              <a:buClr>
                <a:srgbClr val="1A9649"/>
              </a:buClr>
              <a:buFont typeface="Wingdings" panose="05000000000000000000" pitchFamily="2" charset="2"/>
              <a:buChar char="q"/>
            </a:pPr>
            <a:endParaRPr lang="fa-IR" sz="2000" dirty="0" smtClean="0">
              <a:cs typeface="B Nazanin" panose="00000400000000000000" pitchFamily="2" charset="-78"/>
            </a:endParaRPr>
          </a:p>
          <a:p>
            <a:pPr marL="452628" indent="-342900" algn="just" rtl="1">
              <a:buClr>
                <a:srgbClr val="1A9649"/>
              </a:buClr>
              <a:buFont typeface="Wingdings" panose="05000000000000000000" pitchFamily="2" charset="2"/>
              <a:buChar char="q"/>
            </a:pPr>
            <a:endParaRPr lang="en-US" sz="2000" dirty="0">
              <a:cs typeface="B Nazanin" panose="00000400000000000000" pitchFamily="2" charset="-78"/>
            </a:endParaRPr>
          </a:p>
          <a:p>
            <a:pPr marL="342900" lvl="0" indent="-342900" algn="just" rtl="1">
              <a:buClr>
                <a:srgbClr val="1A9649"/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rgbClr val="1A9649"/>
                </a:solidFill>
                <a:cs typeface="B Nazanin" panose="00000400000000000000" pitchFamily="2" charset="-78"/>
              </a:rPr>
              <a:t>در سیره نبوی: </a:t>
            </a:r>
            <a:r>
              <a:rPr lang="fa-IR" dirty="0">
                <a:cs typeface="B Nazanin" panose="00000400000000000000" pitchFamily="2" charset="-78"/>
              </a:rPr>
              <a:t>13 سال اول در مکه: عدم جواز جهاد و حتی دفاع</a:t>
            </a:r>
          </a:p>
          <a:p>
            <a:pPr marL="452628" lvl="0" indent="-342900" algn="just" rtl="1">
              <a:buClr>
                <a:srgbClr val="1A9649"/>
              </a:buClr>
              <a:buFont typeface="Wingdings" panose="05000000000000000000" pitchFamily="2" charset="2"/>
              <a:buChar char="q"/>
            </a:pPr>
            <a:endParaRPr lang="fa-IR" sz="2000" dirty="0" smtClean="0">
              <a:cs typeface="B Nazanin" panose="00000400000000000000" pitchFamily="2" charset="-78"/>
            </a:endParaRPr>
          </a:p>
          <a:p>
            <a:pPr marL="452628" lvl="0" indent="-342900" algn="just" rtl="1">
              <a:buClr>
                <a:srgbClr val="1A9649"/>
              </a:buClr>
              <a:buFont typeface="Wingdings" panose="05000000000000000000" pitchFamily="2" charset="2"/>
              <a:buChar char="q"/>
            </a:pPr>
            <a:endParaRPr lang="en-US" sz="2000" dirty="0">
              <a:cs typeface="B Nazanin" panose="00000400000000000000" pitchFamily="2" charset="-78"/>
            </a:endParaRPr>
          </a:p>
          <a:p>
            <a:pPr marL="342900" lvl="0" indent="-342900" algn="just" rtl="1">
              <a:buClr>
                <a:srgbClr val="1A9649"/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rgbClr val="1A9649"/>
                </a:solidFill>
                <a:cs typeface="B Nazanin" panose="00000400000000000000" pitchFamily="2" charset="-78"/>
              </a:rPr>
              <a:t>سیره امیرالمومنین در حمایت از خلافت عثمان </a:t>
            </a:r>
            <a:endParaRPr lang="fa-IR" sz="2000" dirty="0" smtClean="0">
              <a:solidFill>
                <a:srgbClr val="1A9649"/>
              </a:solidFill>
              <a:cs typeface="B Nazanin" panose="00000400000000000000" pitchFamily="2" charset="-78"/>
            </a:endParaRPr>
          </a:p>
          <a:p>
            <a:pPr lvl="0" algn="just" rtl="1">
              <a:buClr>
                <a:srgbClr val="1A9649"/>
              </a:buClr>
            </a:pPr>
            <a:r>
              <a:rPr lang="fa-IR" dirty="0" smtClean="0">
                <a:cs typeface="B Nazanin" panose="00000400000000000000" pitchFamily="2" charset="-78"/>
              </a:rPr>
              <a:t>     (ص </a:t>
            </a:r>
            <a:r>
              <a:rPr lang="fa-IR" dirty="0">
                <a:cs typeface="B Nazanin" panose="00000400000000000000" pitchFamily="2" charset="-78"/>
              </a:rPr>
              <a:t>157 : علی (ع): «آنقدر از عثمان حمایت کردم که می ترسم گناهکار باشم»)</a:t>
            </a:r>
          </a:p>
          <a:p>
            <a:pPr marL="452628" lvl="0" indent="-342900" algn="just" rtl="1">
              <a:buClr>
                <a:srgbClr val="1A9649"/>
              </a:buClr>
              <a:buFont typeface="Wingdings" panose="05000000000000000000" pitchFamily="2" charset="2"/>
              <a:buChar char="q"/>
            </a:pPr>
            <a:endParaRPr lang="fa-IR" sz="2000" dirty="0">
              <a:cs typeface="B Nazanin" panose="00000400000000000000" pitchFamily="2" charset="-78"/>
            </a:endParaRPr>
          </a:p>
          <a:p>
            <a:pPr marL="452628" lvl="0" indent="-342900" algn="just" rtl="1">
              <a:buClr>
                <a:srgbClr val="1A9649"/>
              </a:buClr>
              <a:buFont typeface="Wingdings" panose="05000000000000000000" pitchFamily="2" charset="2"/>
              <a:buChar char="q"/>
            </a:pPr>
            <a:endParaRPr lang="en-US" sz="2000" dirty="0">
              <a:cs typeface="B Nazanin" panose="00000400000000000000" pitchFamily="2" charset="-78"/>
            </a:endParaRPr>
          </a:p>
          <a:p>
            <a:pPr marL="342900" lvl="0" indent="-342900" algn="just" rtl="1">
              <a:buClr>
                <a:srgbClr val="1A9649"/>
              </a:buClr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rgbClr val="1A9649"/>
                </a:solidFill>
                <a:cs typeface="B Nazanin" panose="00000400000000000000" pitchFamily="2" charset="-78"/>
              </a:rPr>
              <a:t>فتنه «خونخواهی قتل عثمان» و تلاش علی برای خواباندن فتنه </a:t>
            </a:r>
            <a:endParaRPr lang="fa-IR" sz="2000" dirty="0" smtClean="0">
              <a:solidFill>
                <a:srgbClr val="1A9649"/>
              </a:solidFill>
              <a:cs typeface="B Nazanin" panose="00000400000000000000" pitchFamily="2" charset="-78"/>
            </a:endParaRPr>
          </a:p>
          <a:p>
            <a:pPr lvl="0" algn="just" rtl="1">
              <a:buClr>
                <a:srgbClr val="1A9649"/>
              </a:buClr>
            </a:pPr>
            <a:r>
              <a:rPr lang="fa-IR" dirty="0">
                <a:solidFill>
                  <a:srgbClr val="1A9649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rgbClr val="1A9649"/>
                </a:solidFill>
                <a:cs typeface="B Nazanin" panose="00000400000000000000" pitchFamily="2" charset="-78"/>
              </a:rPr>
              <a:t>    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fa-IR" dirty="0">
                <a:cs typeface="B Nazanin" panose="00000400000000000000" pitchFamily="2" charset="-78"/>
              </a:rPr>
              <a:t>ص 162: اینها قصاص خونی را می خواهند که خودشان ریختند)</a:t>
            </a:r>
            <a:endParaRPr lang="en-US" dirty="0">
              <a:cs typeface="B Nazanin" panose="00000400000000000000" pitchFamily="2" charset="-78"/>
            </a:endParaRPr>
          </a:p>
          <a:p>
            <a:pPr lvl="0" algn="just" rtl="1"/>
            <a:endParaRPr lang="en-US" sz="2000" dirty="0">
              <a:cs typeface="B Nazanin" panose="00000400000000000000" pitchFamily="2" charset="-78"/>
            </a:endParaRPr>
          </a:p>
          <a:p>
            <a:pPr algn="just" rtl="1"/>
            <a:endParaRPr lang="fa-IR" sz="2000" dirty="0">
              <a:cs typeface="B Nazanin" panose="00000400000000000000" pitchFamily="2" charset="-78"/>
            </a:endParaRPr>
          </a:p>
          <a:p>
            <a:pPr algn="just" rtl="1"/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49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8024" y="2072112"/>
            <a:ext cx="5112568" cy="374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 سیره امیرالمومنین  علیه السلام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algn="ctr">
              <a:lnSpc>
                <a:spcPct val="200000"/>
              </a:lnSpc>
            </a:pPr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جلسه اول</a:t>
            </a:r>
          </a:p>
          <a:p>
            <a:pPr>
              <a:lnSpc>
                <a:spcPct val="200000"/>
              </a:lnSpc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28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960" y="311480"/>
            <a:ext cx="6264696" cy="623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ea typeface="Calibri"/>
                <a:cs typeface="B Nazanin" panose="00000400000000000000" pitchFamily="2" charset="-78"/>
              </a:rPr>
              <a:t>مقدمه</a:t>
            </a:r>
            <a:endParaRPr lang="en-US" sz="2000" b="1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solidFill>
                  <a:srgbClr val="1A9649"/>
                </a:solidFill>
                <a:ea typeface="Calibri"/>
                <a:cs typeface="B Nazanin" panose="00000400000000000000" pitchFamily="2" charset="-78"/>
              </a:rPr>
              <a:t>قانون عمومی جذب و </a:t>
            </a:r>
            <a:r>
              <a:rPr lang="fa-IR" sz="2000" b="1" dirty="0" smtClean="0">
                <a:solidFill>
                  <a:srgbClr val="1A9649"/>
                </a:solidFill>
                <a:ea typeface="Calibri"/>
                <a:cs typeface="B Nazanin" panose="00000400000000000000" pitchFamily="2" charset="-78"/>
              </a:rPr>
              <a:t>دفع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00" b="1" dirty="0">
              <a:solidFill>
                <a:srgbClr val="1A9649"/>
              </a:solidFill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solidFill>
                  <a:srgbClr val="1A9649"/>
                </a:solidFill>
                <a:ea typeface="Calibri"/>
                <a:cs typeface="B Nazanin" panose="00000400000000000000" pitchFamily="2" charset="-78"/>
              </a:rPr>
              <a:t>برخی عوامل جذب و دفع     </a:t>
            </a:r>
            <a:r>
              <a:rPr lang="fa-IR" sz="2000" b="1" dirty="0" smtClean="0">
                <a:solidFill>
                  <a:srgbClr val="1A9649"/>
                </a:solidFill>
                <a:ea typeface="Calibri"/>
                <a:cs typeface="B Nazanin" panose="00000400000000000000" pitchFamily="2" charset="-78"/>
              </a:rPr>
              <a:t>     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نیاز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ea typeface="Calibri"/>
                <a:cs typeface="B Nazanin" panose="00000400000000000000" pitchFamily="2" charset="-78"/>
              </a:rPr>
              <a:t>                                      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       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سنخیت و تشابه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sz="400" b="1" dirty="0" smtClean="0">
              <a:solidFill>
                <a:srgbClr val="1A9649"/>
              </a:solidFill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solidFill>
                  <a:srgbClr val="1A9649"/>
                </a:solidFill>
                <a:ea typeface="Calibri"/>
                <a:cs typeface="B Nazanin" panose="00000400000000000000" pitchFamily="2" charset="-78"/>
              </a:rPr>
              <a:t>اختلاف </a:t>
            </a:r>
            <a:r>
              <a:rPr lang="fa-IR" sz="2000" b="1" dirty="0">
                <a:solidFill>
                  <a:srgbClr val="1A9649"/>
                </a:solidFill>
                <a:ea typeface="Calibri"/>
                <a:cs typeface="B Nazanin" panose="00000400000000000000" pitchFamily="2" charset="-78"/>
              </a:rPr>
              <a:t>انسان ها  در جذب و دفع</a:t>
            </a:r>
            <a:endParaRPr lang="en-US" sz="2000" b="1" dirty="0">
              <a:solidFill>
                <a:srgbClr val="1A9649"/>
              </a:solidFill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ea typeface="Calibri"/>
                <a:cs typeface="B Nazanin" panose="00000400000000000000" pitchFamily="2" charset="-78"/>
              </a:rPr>
              <a:t>1. جاذبه کم، دافعه کم</a:t>
            </a:r>
            <a:endParaRPr lang="en-US" b="1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ea typeface="Calibri"/>
                <a:cs typeface="B Nazanin" panose="00000400000000000000" pitchFamily="2" charset="-78"/>
              </a:rPr>
              <a:t>2. جاذبه زیاد، دافعه </a:t>
            </a:r>
            <a:r>
              <a:rPr lang="fa-IR" b="1" dirty="0" smtClean="0">
                <a:ea typeface="Calibri"/>
                <a:cs typeface="B Nazanin" panose="00000400000000000000" pitchFamily="2" charset="-78"/>
              </a:rPr>
              <a:t>کم</a:t>
            </a:r>
            <a:r>
              <a:rPr lang="fa-IR" sz="1600" b="1" dirty="0" smtClean="0">
                <a:ea typeface="Calibri"/>
                <a:cs typeface="B Nazanin" panose="00000400000000000000" pitchFamily="2" charset="-78"/>
              </a:rPr>
              <a:t>             </a:t>
            </a:r>
            <a:r>
              <a:rPr lang="fa-IR" sz="1600" dirty="0" smtClean="0">
                <a:ea typeface="Calibri"/>
                <a:cs typeface="B Nazanin" panose="00000400000000000000" pitchFamily="2" charset="-78"/>
              </a:rPr>
              <a:t>مفهوم </a:t>
            </a:r>
            <a:r>
              <a:rPr lang="fa-IR" sz="1600" dirty="0">
                <a:ea typeface="Calibri"/>
                <a:cs typeface="B Nazanin" panose="00000400000000000000" pitchFamily="2" charset="-78"/>
              </a:rPr>
              <a:t>حسن خلق، حسن معاشرت، اجتماعی بودن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tabLst>
                <a:tab pos="1511935" algn="l"/>
              </a:tabLst>
            </a:pPr>
            <a:r>
              <a:rPr lang="fa-IR" sz="1600" dirty="0">
                <a:ea typeface="Calibri"/>
                <a:cs typeface="B Nazanin" panose="00000400000000000000" pitchFamily="2" charset="-78"/>
              </a:rPr>
              <a:t>	                                               مفهوم محبت در اسلام: محبت+حقیقت/ خیررساندن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tabLst>
                <a:tab pos="1511935" algn="l"/>
              </a:tabLst>
            </a:pPr>
            <a:r>
              <a:rPr lang="fa-IR" b="1" dirty="0">
                <a:ea typeface="Calibri"/>
                <a:cs typeface="B Nazanin" panose="00000400000000000000" pitchFamily="2" charset="-78"/>
              </a:rPr>
              <a:t>3. جاذبه کم، دافعه زیاد</a:t>
            </a:r>
            <a:endParaRPr lang="en-US" b="1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tabLst>
                <a:tab pos="1511935" algn="l"/>
              </a:tabLst>
            </a:pPr>
            <a:r>
              <a:rPr lang="fa-IR" b="1" dirty="0">
                <a:ea typeface="Calibri"/>
                <a:cs typeface="B Nazanin" panose="00000400000000000000" pitchFamily="2" charset="-78"/>
              </a:rPr>
              <a:t>4. جاذبه زیاد، دافعه زیاد</a:t>
            </a:r>
            <a:endParaRPr lang="en-US" b="1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511935" algn="l"/>
              </a:tabLst>
            </a:pPr>
            <a:r>
              <a:rPr lang="fa-IR" dirty="0">
                <a:ea typeface="Calibri"/>
                <a:cs typeface="B Nazanin" panose="00000400000000000000" pitchFamily="2" charset="-78"/>
              </a:rPr>
              <a:t> 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511935" algn="l"/>
              </a:tabLst>
            </a:pPr>
            <a:r>
              <a:rPr lang="fa-IR" sz="2000" b="1" dirty="0">
                <a:solidFill>
                  <a:srgbClr val="1A9649"/>
                </a:solidFill>
                <a:ea typeface="Calibri"/>
                <a:cs typeface="B Nazanin" panose="00000400000000000000" pitchFamily="2" charset="-78"/>
              </a:rPr>
              <a:t>معیار شیعه شناسی              </a:t>
            </a:r>
            <a:r>
              <a:rPr lang="fa-IR" b="1" dirty="0">
                <a:ea typeface="Calibri"/>
                <a:cs typeface="B Nazanin" panose="00000400000000000000" pitchFamily="2" charset="-78"/>
              </a:rPr>
              <a:t>در مغناطیس جذب و دفع علی (ع)</a:t>
            </a:r>
            <a:endParaRPr lang="en-US" b="1" dirty="0">
              <a:ea typeface="Calibri"/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923928" y="165216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83968" y="1652166"/>
            <a:ext cx="0" cy="480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923928" y="21328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79912" y="366839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39952" y="3668390"/>
            <a:ext cx="0" cy="480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79912" y="41490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7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1122898"/>
            <a:ext cx="6264696" cy="50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511935" algn="l"/>
              </a:tabLst>
            </a:pPr>
            <a:r>
              <a:rPr lang="fa-IR" sz="2400" dirty="0" smtClean="0">
                <a:ea typeface="Calibri"/>
                <a:cs typeface="B Nazanin" panose="00000400000000000000" pitchFamily="2" charset="-78"/>
              </a:rPr>
              <a:t> مفاهیم   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511935" algn="l"/>
              </a:tabLst>
            </a:pPr>
            <a:endParaRPr lang="fa-IR" sz="2400" dirty="0" smtClean="0"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1511935" algn="l"/>
              </a:tabLst>
            </a:pPr>
            <a:r>
              <a:rPr lang="fa-IR" sz="2400" dirty="0" smtClean="0">
                <a:solidFill>
                  <a:srgbClr val="1A9649"/>
                </a:solidFill>
                <a:ea typeface="Calibri"/>
                <a:cs typeface="B Nazanin" panose="00000400000000000000" pitchFamily="2" charset="-78"/>
              </a:rPr>
              <a:t>محبت</a:t>
            </a:r>
            <a:endParaRPr lang="en-US" sz="2400" dirty="0">
              <a:solidFill>
                <a:srgbClr val="1A9649"/>
              </a:solidFill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702310" algn="l"/>
              </a:tabLst>
            </a:pPr>
            <a:r>
              <a:rPr lang="fa-IR" sz="2400" dirty="0" smtClean="0">
                <a:solidFill>
                  <a:srgbClr val="1A9649"/>
                </a:solidFill>
                <a:ea typeface="Calibri"/>
                <a:cs typeface="B Nazanin" panose="00000400000000000000" pitchFamily="2" charset="-78"/>
              </a:rPr>
              <a:t>مودت </a:t>
            </a:r>
            <a:r>
              <a:rPr lang="fa-IR" sz="2400" dirty="0">
                <a:solidFill>
                  <a:srgbClr val="1A9649"/>
                </a:solidFill>
                <a:ea typeface="Calibri"/>
                <a:cs typeface="B Nazanin" panose="00000400000000000000" pitchFamily="2" charset="-78"/>
              </a:rPr>
              <a:t>(عاطفه)</a:t>
            </a:r>
            <a:endParaRPr lang="en-US" sz="2400" dirty="0">
              <a:solidFill>
                <a:srgbClr val="1A9649"/>
              </a:solidFill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702310" algn="l"/>
              </a:tabLst>
            </a:pPr>
            <a:r>
              <a:rPr lang="fa-IR" sz="2400" dirty="0" smtClean="0">
                <a:solidFill>
                  <a:srgbClr val="1A9649"/>
                </a:solidFill>
                <a:ea typeface="Calibri"/>
                <a:cs typeface="B Nazanin" pitchFamily="2" charset="-78"/>
              </a:rPr>
              <a:t>عشق       </a:t>
            </a:r>
            <a:r>
              <a:rPr lang="fa-IR" dirty="0" smtClean="0">
                <a:ea typeface="Calibri"/>
                <a:cs typeface="B Nazanin" pitchFamily="2" charset="-78"/>
              </a:rPr>
              <a:t>حیوانی </a:t>
            </a:r>
            <a:r>
              <a:rPr lang="fa-IR" dirty="0">
                <a:ea typeface="Calibri"/>
                <a:cs typeface="B Nazanin" pitchFamily="2" charset="-78"/>
              </a:rPr>
              <a:t>(جنسی): </a:t>
            </a:r>
            <a:r>
              <a:rPr lang="fa-IR" sz="1400" dirty="0">
                <a:ea typeface="Calibri"/>
                <a:cs typeface="B Nazanin" pitchFamily="2" charset="-78"/>
              </a:rPr>
              <a:t>مشترک بین </a:t>
            </a:r>
            <a:r>
              <a:rPr lang="fa-IR" sz="1400" dirty="0" smtClean="0">
                <a:ea typeface="Calibri"/>
                <a:cs typeface="B Nazanin" pitchFamily="2" charset="-78"/>
              </a:rPr>
              <a:t>انسان و </a:t>
            </a:r>
            <a:r>
              <a:rPr lang="fa-IR" sz="1400" dirty="0">
                <a:ea typeface="Calibri"/>
                <a:cs typeface="B Nazanin" pitchFamily="2" charset="-78"/>
              </a:rPr>
              <a:t>حیوان، زودگذر، </a:t>
            </a:r>
            <a:r>
              <a:rPr lang="fa-IR" sz="1400" dirty="0" smtClean="0">
                <a:ea typeface="Calibri"/>
                <a:cs typeface="B Nazanin" pitchFamily="2" charset="-78"/>
              </a:rPr>
              <a:t>منشا خودخواهی</a:t>
            </a:r>
            <a:endParaRPr lang="en-US" dirty="0"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21435" algn="l"/>
              </a:tabLst>
            </a:pPr>
            <a:r>
              <a:rPr lang="fa-IR" dirty="0">
                <a:ea typeface="Calibri"/>
                <a:cs typeface="B Nazanin" pitchFamily="2" charset="-78"/>
              </a:rPr>
              <a:t> </a:t>
            </a:r>
            <a:r>
              <a:rPr lang="en-US" dirty="0">
                <a:ea typeface="Calibri"/>
                <a:cs typeface="B Nazanin" pitchFamily="2" charset="-78"/>
              </a:rPr>
              <a:t>	</a:t>
            </a:r>
            <a:r>
              <a:rPr lang="fa-IR" dirty="0">
                <a:ea typeface="Calibri"/>
                <a:cs typeface="B Nazanin" pitchFamily="2" charset="-78"/>
              </a:rPr>
              <a:t>                       </a:t>
            </a:r>
            <a:r>
              <a:rPr lang="fa-IR" dirty="0" smtClean="0">
                <a:ea typeface="Calibri"/>
                <a:cs typeface="B Nazanin" pitchFamily="2" charset="-78"/>
              </a:rPr>
              <a:t>         </a:t>
            </a:r>
            <a:r>
              <a:rPr lang="fa-IR" sz="1600" dirty="0">
                <a:ea typeface="Calibri"/>
                <a:cs typeface="B Nazanin" pitchFamily="2" charset="-78"/>
              </a:rPr>
              <a:t>حیوانی (نسلی)</a:t>
            </a:r>
            <a:r>
              <a:rPr lang="fa-IR" dirty="0">
                <a:ea typeface="Calibri"/>
                <a:cs typeface="B Nazanin" pitchFamily="2" charset="-78"/>
              </a:rPr>
              <a:t>: </a:t>
            </a:r>
            <a:r>
              <a:rPr lang="fa-IR" sz="1400" dirty="0">
                <a:ea typeface="Calibri"/>
                <a:cs typeface="B Nazanin" pitchFamily="2" charset="-78"/>
              </a:rPr>
              <a:t>منشا آن دیگرخواهی، پایدار</a:t>
            </a:r>
            <a:endParaRPr lang="en-US" sz="1400" dirty="0"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321435" algn="l"/>
              </a:tabLst>
            </a:pPr>
            <a:r>
              <a:rPr lang="fa-IR" dirty="0">
                <a:ea typeface="Calibri"/>
                <a:cs typeface="B Nazanin" pitchFamily="2" charset="-78"/>
              </a:rPr>
              <a:t>	                </a:t>
            </a:r>
            <a:r>
              <a:rPr lang="fa-IR" dirty="0" smtClean="0">
                <a:ea typeface="Calibri"/>
                <a:cs typeface="B Nazanin" pitchFamily="2" charset="-78"/>
              </a:rPr>
              <a:t>                 </a:t>
            </a:r>
            <a:r>
              <a:rPr lang="fa-IR" dirty="0">
                <a:ea typeface="Calibri"/>
                <a:cs typeface="B Nazanin" pitchFamily="2" charset="-78"/>
              </a:rPr>
              <a:t>انسانی: </a:t>
            </a:r>
            <a:r>
              <a:rPr lang="fa-IR" sz="1600" dirty="0">
                <a:ea typeface="Calibri"/>
                <a:cs typeface="B Nazanin" pitchFamily="2" charset="-78"/>
              </a:rPr>
              <a:t>عشق به فضیلت های انسانی</a:t>
            </a:r>
            <a:endParaRPr lang="en-US" sz="16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ea typeface="Calibri"/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80179" y="359638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40219" y="3596382"/>
            <a:ext cx="0" cy="912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680179" y="405275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680179" y="44963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528" y="476672"/>
            <a:ext cx="5927455" cy="559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1A9649"/>
                </a:solidFill>
                <a:ea typeface="Calibri"/>
                <a:cs typeface="B Nazanin"/>
              </a:rPr>
              <a:t>آثار محبت:</a:t>
            </a:r>
            <a:endParaRPr lang="en-US" sz="2400" dirty="0">
              <a:solidFill>
                <a:srgbClr val="1A9649"/>
              </a:solidFill>
              <a:ea typeface="Calibri"/>
              <a:cs typeface="Arial"/>
            </a:endParaRPr>
          </a:p>
          <a:p>
            <a:pPr marL="914400" lvl="1" indent="-457200" algn="r" rtl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/>
              </a:rPr>
              <a:t>نیرو آفرینی، کر و کور کننده</a:t>
            </a:r>
            <a:endParaRPr lang="en-US" dirty="0">
              <a:ea typeface="Calibri"/>
              <a:cs typeface="Arial"/>
            </a:endParaRPr>
          </a:p>
          <a:p>
            <a:pPr marL="914400" lvl="1" indent="-457200" algn="r" rtl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/>
              </a:rPr>
              <a:t>تشجیع کننده</a:t>
            </a:r>
            <a:endParaRPr lang="en-US" dirty="0">
              <a:ea typeface="Calibri"/>
              <a:cs typeface="Arial"/>
            </a:endParaRPr>
          </a:p>
          <a:p>
            <a:pPr marL="914400" lvl="1" indent="-457200" algn="r" rtl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/>
              </a:rPr>
              <a:t>ایجاد احساس مسئولیت</a:t>
            </a:r>
            <a:endParaRPr lang="en-US" dirty="0">
              <a:ea typeface="Calibri"/>
              <a:cs typeface="Arial"/>
            </a:endParaRPr>
          </a:p>
          <a:p>
            <a:pPr marL="914400" lvl="1" indent="-457200" algn="r" rtl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/>
              </a:rPr>
              <a:t>تکامل استعدادها</a:t>
            </a:r>
            <a:endParaRPr lang="en-US" dirty="0">
              <a:ea typeface="Calibri"/>
              <a:cs typeface="Arial"/>
            </a:endParaRPr>
          </a:p>
          <a:p>
            <a:pPr marL="914400" lvl="1" indent="-457200" algn="r" rtl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/>
              </a:rPr>
              <a:t>و</a:t>
            </a:r>
            <a:r>
              <a:rPr lang="fa-IR" dirty="0" smtClean="0">
                <a:ea typeface="Calibri"/>
                <a:cs typeface="B Nazanin"/>
              </a:rPr>
              <a:t>...</a:t>
            </a:r>
          </a:p>
          <a:p>
            <a:pPr marL="914400" lvl="1" indent="-457200" algn="r" rtl="1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fa-IR" dirty="0">
              <a:ea typeface="Calibri"/>
              <a:cs typeface="B Nazanin"/>
            </a:endParaRPr>
          </a:p>
          <a:p>
            <a:pPr marL="914400" lvl="1" indent="-457200" algn="r" rtl="1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US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solidFill>
                  <a:srgbClr val="1A9649"/>
                </a:solidFill>
                <a:ea typeface="Calibri"/>
                <a:cs typeface="B Nazanin"/>
              </a:rPr>
              <a:t>سوال:</a:t>
            </a:r>
            <a:endParaRPr lang="en-US" sz="2000" b="1" dirty="0">
              <a:solidFill>
                <a:srgbClr val="1A9649"/>
              </a:solidFill>
              <a:ea typeface="Calibri"/>
              <a:cs typeface="B Nazanin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ea typeface="Calibri"/>
                <a:cs typeface="B Nazanin"/>
              </a:rPr>
              <a:t>1. اگر محبت کور و کر کننده است، پس بر چه اساس محبت داشته باشیم؟</a:t>
            </a:r>
            <a:endParaRPr lang="en-US" sz="2000" dirty="0">
              <a:ea typeface="Calibri"/>
              <a:cs typeface="B Nazanin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ea typeface="Calibri"/>
                <a:cs typeface="B Nazanin"/>
              </a:rPr>
              <a:t>2. اگر  «حب ذات»  به درستی در انسان نهاده شده، چرا وی را به مبارزه با «خودپرستی» خوانده اند؟</a:t>
            </a:r>
            <a:endParaRPr lang="en-US" sz="2000" dirty="0">
              <a:ea typeface="Calibri"/>
              <a:cs typeface="Arial"/>
            </a:endParaRPr>
          </a:p>
          <a:p>
            <a:pPr marL="109728" indent="0" algn="r" rtl="1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26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536" y="617757"/>
            <a:ext cx="5976664" cy="5403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solidFill>
                  <a:srgbClr val="1A9649"/>
                </a:solidFill>
                <a:ea typeface="Calibri"/>
                <a:cs typeface="B Nazanin"/>
              </a:rPr>
              <a:t>چند نکته تعلیم و تربیتی:</a:t>
            </a:r>
            <a:endParaRPr lang="en-US" sz="2400" dirty="0">
              <a:solidFill>
                <a:srgbClr val="1A9649"/>
              </a:solidFill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ea typeface="Calibri"/>
                <a:cs typeface="B Nazanin"/>
              </a:rPr>
              <a:t> </a:t>
            </a:r>
            <a:endParaRPr lang="en-US" dirty="0">
              <a:ea typeface="Calibri"/>
              <a:cs typeface="Arial"/>
            </a:endParaRPr>
          </a:p>
          <a:p>
            <a:pPr marL="914400" lvl="1" indent="-457200" algn="just" rtl="1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/>
              </a:rPr>
              <a:t>آیا محبت در دین اسلام، هدف است یا وسیله؟ </a:t>
            </a:r>
            <a:endParaRPr lang="en-US" dirty="0">
              <a:ea typeface="Calibri"/>
              <a:cs typeface="Arial"/>
            </a:endParaRPr>
          </a:p>
          <a:p>
            <a:pPr marL="914400" lvl="1" indent="-457200" algn="just" rtl="1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/>
              </a:rPr>
              <a:t>رابطه محبت و عشق به اولیای خدا و تهذیب نفس چیست؟</a:t>
            </a:r>
            <a:endParaRPr lang="en-US" dirty="0">
              <a:ea typeface="Calibri"/>
              <a:cs typeface="Arial"/>
            </a:endParaRPr>
          </a:p>
          <a:p>
            <a:pPr marL="914400" lvl="1" indent="-457200" algn="just" rtl="1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/>
              </a:rPr>
              <a:t>راه های اصلاح اخلاق کدامند؟ جایگاه محبت در این مسیر کجاست؟</a:t>
            </a:r>
            <a:endParaRPr lang="en-US" dirty="0">
              <a:ea typeface="Calibri"/>
              <a:cs typeface="Arial"/>
            </a:endParaRPr>
          </a:p>
          <a:p>
            <a:pPr marL="914400" lvl="1" indent="-457200" algn="just" rtl="1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/>
              </a:rPr>
              <a:t>علاوه بر آثار فردی، آیا محبت دارای کارکرد اجتماعی نیز هست</a:t>
            </a:r>
            <a:r>
              <a:rPr lang="fa-IR" dirty="0" smtClean="0">
                <a:ea typeface="Calibri"/>
                <a:cs typeface="B Nazanin"/>
              </a:rPr>
              <a:t>؟</a:t>
            </a:r>
          </a:p>
          <a:p>
            <a:pPr marL="914400" lvl="1" indent="-457200" algn="just" rtl="1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US" sz="100" dirty="0">
              <a:ea typeface="Calibri"/>
              <a:cs typeface="Arial"/>
            </a:endParaRPr>
          </a:p>
          <a:p>
            <a:pPr marL="914400" lvl="1" indent="-457200" algn="just" rtl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/>
              </a:rPr>
              <a:t>اهمیت دوست یابی چه می باشد؟ مگر دوستی چه آثاری دارد که برای انتخاب آن معیارهایی تعیین شده است</a:t>
            </a:r>
            <a:r>
              <a:rPr lang="fa-IR" dirty="0" smtClean="0">
                <a:ea typeface="Calibri"/>
                <a:cs typeface="B Nazanin"/>
              </a:rPr>
              <a:t>؟</a:t>
            </a:r>
          </a:p>
          <a:p>
            <a:pPr marL="914400" lvl="1" indent="-457200" algn="just" rtl="1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US" sz="800" dirty="0">
              <a:ea typeface="Calibri"/>
              <a:cs typeface="Arial"/>
            </a:endParaRPr>
          </a:p>
          <a:p>
            <a:pPr marL="914400" lvl="1" indent="-457200" algn="just" rtl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/>
              </a:rPr>
              <a:t>عشق سازنده است یا مخرب؟ اگر سازنده است چرا در اسلام عشق های مجازی توصیه نشده است؟ </a:t>
            </a:r>
            <a:endParaRPr lang="en-US" dirty="0">
              <a:ea typeface="Calibri"/>
              <a:cs typeface="Arial"/>
            </a:endParaRPr>
          </a:p>
          <a:p>
            <a:pPr marL="109728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0580" y="1417415"/>
            <a:ext cx="5927455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حب علی (ع) در قرآن و سنت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رمز جاذبه علی (ع) چیست؟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99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8024" y="2072112"/>
            <a:ext cx="5112568" cy="374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 سیره امیرالمومنین  علیه السلام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algn="ctr">
              <a:lnSpc>
                <a:spcPct val="200000"/>
              </a:lnSpc>
            </a:pPr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جلسه </a:t>
            </a:r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دوم</a:t>
            </a:r>
            <a:endParaRPr lang="fa-I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>
              <a:lnSpc>
                <a:spcPct val="200000"/>
              </a:lnSpc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84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987465468465487687984512154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119" y="-1"/>
            <a:ext cx="3805881" cy="56612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6363816" cy="65532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31458" y="1052736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1A9649"/>
                </a:solidFill>
                <a:cs typeface="B Nazanin" panose="00000400000000000000" pitchFamily="2" charset="-78"/>
              </a:rPr>
              <a:t>علی: دارای جاذبه و دافعه:  </a:t>
            </a:r>
            <a:endParaRPr lang="fa-IR" sz="2400" dirty="0" smtClean="0">
              <a:solidFill>
                <a:srgbClr val="1A9649"/>
              </a:solidFill>
              <a:cs typeface="B Nazanin" panose="00000400000000000000" pitchFamily="2" charset="-78"/>
            </a:endParaRPr>
          </a:p>
          <a:p>
            <a:pPr lvl="1"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دوست </a:t>
            </a:r>
            <a:r>
              <a:rPr lang="fa-IR" sz="2000" b="1" dirty="0">
                <a:cs typeface="B Nazanin" panose="00000400000000000000" pitchFamily="2" charset="-78"/>
              </a:rPr>
              <a:t>ساز</a:t>
            </a:r>
            <a:r>
              <a:rPr lang="fa-IR" sz="2000" dirty="0">
                <a:cs typeface="B Nazanin" panose="00000400000000000000" pitchFamily="2" charset="-78"/>
              </a:rPr>
              <a:t> (دوستان فداکار در حد اعلی)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lvl="1" algn="just" rtl="1">
              <a:lnSpc>
                <a:spcPct val="15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و </a:t>
            </a:r>
            <a:r>
              <a:rPr lang="fa-IR" sz="2000" b="1" dirty="0">
                <a:cs typeface="B Nazanin" panose="00000400000000000000" pitchFamily="2" charset="-78"/>
              </a:rPr>
              <a:t>دشمن ساز</a:t>
            </a:r>
            <a:r>
              <a:rPr lang="fa-IR" sz="2000" dirty="0">
                <a:cs typeface="B Nazanin" panose="00000400000000000000" pitchFamily="2" charset="-78"/>
              </a:rPr>
              <a:t> (دشمنان جسور و خطرناک)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2400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rgbClr val="1A9649"/>
                </a:solidFill>
                <a:cs typeface="B Nazanin" panose="00000400000000000000" pitchFamily="2" charset="-78"/>
              </a:rPr>
              <a:t>نکته: </a:t>
            </a:r>
            <a:r>
              <a:rPr lang="fa-IR" sz="2400" dirty="0">
                <a:cs typeface="B Nazanin" panose="00000400000000000000" pitchFamily="2" charset="-78"/>
              </a:rPr>
              <a:t>دوران خلافت علی و دوره های بعد از وفات او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       (</a:t>
            </a:r>
            <a:r>
              <a:rPr lang="fa-IR" sz="2000" dirty="0">
                <a:cs typeface="B Nazanin" panose="00000400000000000000" pitchFamily="2" charset="-78"/>
              </a:rPr>
              <a:t>دوران ظهور تاریخی علی): دوره تجلی بیشتر جاذبه و دافعه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26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907</Words>
  <Application>Microsoft Office PowerPoint</Application>
  <PresentationFormat>On-screen Show (4:3)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 Nazanin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HANIEH-ELINA</dc:creator>
  <cp:lastModifiedBy>ashkan</cp:lastModifiedBy>
  <cp:revision>25</cp:revision>
  <dcterms:created xsi:type="dcterms:W3CDTF">2013-10-12T00:53:14Z</dcterms:created>
  <dcterms:modified xsi:type="dcterms:W3CDTF">2013-11-30T18:37:35Z</dcterms:modified>
</cp:coreProperties>
</file>