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63" r:id="rId2"/>
    <p:sldId id="262" r:id="rId3"/>
    <p:sldId id="265" r:id="rId4"/>
    <p:sldId id="267" r:id="rId5"/>
    <p:sldId id="266" r:id="rId6"/>
    <p:sldId id="268" r:id="rId7"/>
    <p:sldId id="269" r:id="rId8"/>
    <p:sldId id="270" r:id="rId9"/>
    <p:sldId id="275" r:id="rId10"/>
    <p:sldId id="271" r:id="rId11"/>
    <p:sldId id="272" r:id="rId12"/>
    <p:sldId id="273" r:id="rId13"/>
    <p:sldId id="279" r:id="rId14"/>
    <p:sldId id="274" r:id="rId15"/>
    <p:sldId id="276" r:id="rId16"/>
    <p:sldId id="280" r:id="rId17"/>
    <p:sldId id="277" r:id="rId18"/>
    <p:sldId id="278" r:id="rId19"/>
    <p:sldId id="283" r:id="rId20"/>
    <p:sldId id="281" r:id="rId21"/>
    <p:sldId id="286" r:id="rId22"/>
    <p:sldId id="282" r:id="rId23"/>
    <p:sldId id="284" r:id="rId24"/>
    <p:sldId id="285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00129-9714-4C1B-994C-249A5D591614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CAE7-07B0-4675-85E9-5C09965D5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8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C745-0886-4CBE-961E-C729B013498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679A0-4519-4D40-AEA1-768FBB7A6E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48799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1" y="807081"/>
            <a:ext cx="69487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سوال: چرا سیدالشهدا به شهادت رسید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؟</a:t>
            </a:r>
          </a:p>
          <a:p>
            <a:pPr algn="r" rtl="1"/>
            <a:endParaRPr lang="fa-I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endParaRPr lang="en-US" sz="400" b="1" dirty="0">
              <a:cs typeface="B Nazanin" pitchFamily="2" charset="-78"/>
            </a:endParaRPr>
          </a:p>
          <a:p>
            <a:pPr lvl="1" algn="r" rtl="1"/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پاسخ اول: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انحراف مردم و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حکام</a:t>
            </a:r>
          </a:p>
          <a:p>
            <a:pPr lvl="1" algn="r" rtl="1"/>
            <a:endParaRPr lang="fa-I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r" rtl="1"/>
            <a:endParaRPr lang="fa-I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2" algn="r" rtl="1"/>
            <a:r>
              <a:rPr lang="fa-IR" sz="2000" b="1" dirty="0">
                <a:cs typeface="B Nazanin" pitchFamily="2" charset="-78"/>
              </a:rPr>
              <a:t>الف</a:t>
            </a:r>
            <a:r>
              <a:rPr lang="fa-IR" sz="2000" b="1" dirty="0" smtClean="0">
                <a:cs typeface="B Nazanin" pitchFamily="2" charset="-78"/>
              </a:rPr>
              <a:t>) انحراف </a:t>
            </a:r>
            <a:r>
              <a:rPr lang="fa-IR" sz="2000" b="1" dirty="0">
                <a:cs typeface="B Nazanin" pitchFamily="2" charset="-78"/>
              </a:rPr>
              <a:t>جامعه اسلامی از حیث حکام: </a:t>
            </a:r>
            <a:endParaRPr lang="en-US" sz="2000" b="1" dirty="0">
              <a:cs typeface="B Nazanin" pitchFamily="2" charset="-78"/>
            </a:endParaRPr>
          </a:p>
          <a:p>
            <a:pPr lvl="2" algn="r" rtl="1"/>
            <a:endParaRPr lang="en-US" sz="800" dirty="0">
              <a:cs typeface="B Nazanin" pitchFamily="2" charset="-78"/>
            </a:endParaRPr>
          </a:p>
          <a:p>
            <a:pPr lvl="3" algn="r" rtl="1">
              <a:buFont typeface="Wingdings" pitchFamily="2" charset="2"/>
              <a:buChar char="§"/>
            </a:pPr>
            <a:r>
              <a:rPr lang="fa-IR" dirty="0">
                <a:cs typeface="B Nazanin" pitchFamily="2" charset="-78"/>
              </a:rPr>
              <a:t>به حکومت رسیدن امویان: دلیل موفقیت: جهل  عوام + نفاق خاص</a:t>
            </a:r>
            <a:endParaRPr lang="en-US" dirty="0">
              <a:cs typeface="B Nazanin" pitchFamily="2" charset="-78"/>
            </a:endParaRPr>
          </a:p>
          <a:p>
            <a:pPr lvl="3" algn="r" rtl="1">
              <a:buFont typeface="Wingdings" pitchFamily="2" charset="2"/>
              <a:buChar char="§"/>
            </a:pPr>
            <a:r>
              <a:rPr lang="fa-IR" dirty="0">
                <a:cs typeface="B Nazanin" pitchFamily="2" charset="-78"/>
              </a:rPr>
              <a:t>کار تشکیلاتی برای کسب قدرت: سیاسی، اقتصادی و دینی ( جعل روایات)</a:t>
            </a:r>
            <a:endParaRPr lang="en-US" dirty="0">
              <a:cs typeface="B Nazanin" pitchFamily="2" charset="-78"/>
            </a:endParaRPr>
          </a:p>
          <a:p>
            <a:pPr lvl="2" algn="r" rtl="1"/>
            <a:r>
              <a:rPr lang="fa-IR" sz="2000" dirty="0">
                <a:cs typeface="B Nazanin" pitchFamily="2" charset="-78"/>
              </a:rPr>
              <a:t> </a:t>
            </a:r>
            <a:endParaRPr lang="en-US" sz="2000" dirty="0">
              <a:cs typeface="B Nazanin" pitchFamily="2" charset="-78"/>
            </a:endParaRPr>
          </a:p>
          <a:p>
            <a:pPr lvl="2" algn="r" rtl="1"/>
            <a:r>
              <a:rPr lang="fa-IR" sz="2000" b="1" dirty="0">
                <a:cs typeface="B Nazanin" pitchFamily="2" charset="-78"/>
              </a:rPr>
              <a:t>ب) انحراف جامعه اسلامی از حیث مردم: </a:t>
            </a:r>
            <a:endParaRPr lang="fa-IR" sz="2000" b="1" dirty="0" smtClean="0">
              <a:cs typeface="B Nazanin" pitchFamily="2" charset="-78"/>
            </a:endParaRPr>
          </a:p>
          <a:p>
            <a:pPr lvl="2" algn="r" rtl="1"/>
            <a:endParaRPr lang="en-US" sz="800" dirty="0">
              <a:cs typeface="B Nazanin" pitchFamily="2" charset="-78"/>
            </a:endParaRPr>
          </a:p>
          <a:p>
            <a:pPr lvl="3" algn="r" rtl="1">
              <a:buFont typeface="Wingdings" pitchFamily="2" charset="2"/>
              <a:buChar char="§"/>
            </a:pPr>
            <a:r>
              <a:rPr lang="fa-IR" dirty="0">
                <a:cs typeface="B Nazanin" pitchFamily="2" charset="-78"/>
              </a:rPr>
              <a:t>جهالت و عدم تحلیل مسایل: فقدان بصیرت      </a:t>
            </a:r>
            <a:endParaRPr lang="en-US" dirty="0">
              <a:cs typeface="B Nazanin" pitchFamily="2" charset="-78"/>
            </a:endParaRPr>
          </a:p>
          <a:p>
            <a:pPr lvl="3" algn="r" rtl="1">
              <a:buFont typeface="Wingdings" pitchFamily="2" charset="2"/>
              <a:buChar char="§"/>
            </a:pPr>
            <a:r>
              <a:rPr lang="fa-IR" dirty="0">
                <a:cs typeface="B Nazanin" pitchFamily="2" charset="-78"/>
              </a:rPr>
              <a:t> ترس وفساد روسای قبایل: تهدید و تطمیع</a:t>
            </a:r>
            <a:endParaRPr lang="en-US" dirty="0">
              <a:cs typeface="B Nazanin" pitchFamily="2" charset="-78"/>
            </a:endParaRPr>
          </a:p>
          <a:p>
            <a:pPr lvl="1"/>
            <a:r>
              <a:rPr lang="fa-IR" sz="2000" dirty="0">
                <a:cs typeface="B Nazanin" pitchFamily="2" charset="-78"/>
              </a:rPr>
              <a:t> </a:t>
            </a:r>
            <a:endParaRPr lang="fa-IR" sz="2000" dirty="0" smtClean="0">
              <a:cs typeface="B Nazanin" pitchFamily="2" charset="-78"/>
            </a:endParaRPr>
          </a:p>
          <a:p>
            <a:pPr lvl="1"/>
            <a:endParaRPr lang="en-US" sz="2000" b="1" dirty="0">
              <a:cs typeface="B Nazanin" pitchFamily="2" charset="-78"/>
            </a:endParaRPr>
          </a:p>
          <a:p>
            <a:pPr lvl="1" algn="r" rtl="1"/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پاسخ دوم: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ماهیت قیام و عوامل آن...</a:t>
            </a:r>
            <a:endParaRPr lang="fa-I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02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74875"/>
            <a:ext cx="7056785" cy="643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 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ماهیت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قیام سید الشهداء علیه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السلام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solidFill>
                  <a:srgbClr val="00B050"/>
                </a:solidFill>
                <a:ea typeface="Calibri"/>
                <a:cs typeface="B Nazanin" pitchFamily="2" charset="-78"/>
              </a:rPr>
              <a:t> الف</a:t>
            </a:r>
            <a:r>
              <a:rPr lang="fa-IR" b="1" dirty="0">
                <a:solidFill>
                  <a:srgbClr val="00B050"/>
                </a:solidFill>
                <a:ea typeface="Calibri"/>
                <a:cs typeface="B Nazanin" pitchFamily="2" charset="-78"/>
              </a:rPr>
              <a:t>) عامل بیعت: 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ea typeface="Calibri"/>
                <a:cs typeface="B Nazanin" pitchFamily="2" charset="-78"/>
              </a:rPr>
              <a:t> ماهیت تدافعی (استراتژی منفعلانه)</a:t>
            </a:r>
            <a:endParaRPr lang="en-US" dirty="0">
              <a:solidFill>
                <a:schemeClr val="tx2">
                  <a:lumMod val="75000"/>
                </a:schemeClr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27 رجب سال 60 : خروج از مدینه / 30 شعبان ورود به مکه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اگر تنها دلیل یا مبنای قیام امام حسین (ع) این باشد             حضرت «</a:t>
            </a:r>
            <a:r>
              <a:rPr lang="fa-IR" sz="1600" dirty="0">
                <a:solidFill>
                  <a:srgbClr val="FF0000"/>
                </a:solidFill>
                <a:ea typeface="Calibri"/>
                <a:cs typeface="B Nazanin" pitchFamily="2" charset="-78"/>
              </a:rPr>
              <a:t>مدافع</a:t>
            </a:r>
            <a:r>
              <a:rPr lang="fa-IR" sz="1600" dirty="0">
                <a:ea typeface="Calibri"/>
                <a:cs typeface="B Nazanin" pitchFamily="2" charset="-78"/>
              </a:rPr>
              <a:t>» می شد!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2466975" algn="l"/>
              </a:tabLst>
            </a:pPr>
            <a:r>
              <a:rPr lang="fa-IR" sz="1600" dirty="0">
                <a:ea typeface="Calibri"/>
                <a:cs typeface="B Nazanin" pitchFamily="2" charset="-78"/>
              </a:rPr>
              <a:t>	</a:t>
            </a:r>
            <a:r>
              <a:rPr lang="fa-IR" sz="1600" b="1" dirty="0">
                <a:solidFill>
                  <a:srgbClr val="007635"/>
                </a:solidFill>
                <a:ea typeface="Calibri"/>
                <a:cs typeface="B Nazanin" pitchFamily="2" charset="-78"/>
              </a:rPr>
              <a:t>       استراتژی منفعلانه: عدم الزام به بیعت = قیام نکردن امام (ع)</a:t>
            </a:r>
            <a:endParaRPr lang="en-US" sz="1600" b="1" dirty="0">
              <a:solidFill>
                <a:srgbClr val="007635"/>
              </a:solidFill>
              <a:ea typeface="Calibri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a typeface="Calibri"/>
                <a:cs typeface="B Nazanin" pitchFamily="2" charset="-78"/>
              </a:rPr>
              <a:t> 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solidFill>
                  <a:srgbClr val="00B050"/>
                </a:solidFill>
                <a:ea typeface="Calibri"/>
                <a:cs typeface="B Nazanin" pitchFamily="2" charset="-78"/>
              </a:rPr>
              <a:t> ب</a:t>
            </a:r>
            <a:r>
              <a:rPr lang="fa-IR" b="1" dirty="0">
                <a:solidFill>
                  <a:srgbClr val="00B050"/>
                </a:solidFill>
                <a:ea typeface="Calibri"/>
                <a:cs typeface="B Nazanin" pitchFamily="2" charset="-78"/>
              </a:rPr>
              <a:t>) عامل دعوت: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ea typeface="Calibri"/>
                <a:cs typeface="B Nazanin" pitchFamily="2" charset="-78"/>
              </a:rPr>
              <a:t> ماهیت تعاونی (حرکت انفعالی: اتمام حجت)</a:t>
            </a:r>
            <a:endParaRPr lang="en-US" dirty="0">
              <a:solidFill>
                <a:schemeClr val="tx2">
                  <a:lumMod val="75000"/>
                </a:schemeClr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در مکه        </a:t>
            </a:r>
            <a:r>
              <a:rPr lang="fa-IR" sz="1600" dirty="0" smtClean="0">
                <a:ea typeface="Calibri"/>
                <a:cs typeface="B Nazanin" pitchFamily="2" charset="-78"/>
              </a:rPr>
              <a:t>   </a:t>
            </a:r>
            <a:r>
              <a:rPr lang="fa-IR" sz="1600" dirty="0">
                <a:ea typeface="Calibri"/>
                <a:cs typeface="B Nazanin" pitchFamily="2" charset="-78"/>
              </a:rPr>
              <a:t>رسیدن حدود 12 هزار نامه از مردم کوفه به امام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                    </a:t>
            </a:r>
            <a:r>
              <a:rPr lang="fa-IR" sz="1600" dirty="0" smtClean="0">
                <a:ea typeface="Calibri"/>
                <a:cs typeface="B Nazanin" pitchFamily="2" charset="-78"/>
              </a:rPr>
              <a:t>متاخر </a:t>
            </a:r>
            <a:r>
              <a:rPr lang="fa-IR" sz="1600" dirty="0">
                <a:ea typeface="Calibri"/>
                <a:cs typeface="B Nazanin" pitchFamily="2" charset="-78"/>
              </a:rPr>
              <a:t>از عامل بیعت         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نقض عامل دعوت در بین مسیر امام(ع)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>
                <a:ea typeface="Calibri"/>
                <a:cs typeface="B Nazanin" pitchFamily="2" charset="-78"/>
              </a:rPr>
              <a:t>اگر تنها دلیل یا مبنای قیام امام حسین (ع) این باشد    </a:t>
            </a:r>
            <a:r>
              <a:rPr lang="fa-IR" sz="1600" dirty="0" smtClean="0">
                <a:ea typeface="Calibri"/>
                <a:cs typeface="B Nazanin" pitchFamily="2" charset="-78"/>
              </a:rPr>
              <a:t>      حضرت </a:t>
            </a:r>
            <a:r>
              <a:rPr lang="fa-IR" sz="1600" dirty="0">
                <a:ea typeface="Calibri"/>
                <a:cs typeface="B Nazanin" pitchFamily="2" charset="-78"/>
              </a:rPr>
              <a:t>«</a:t>
            </a:r>
            <a:r>
              <a:rPr lang="fa-IR" sz="1600" dirty="0">
                <a:solidFill>
                  <a:srgbClr val="FF0000"/>
                </a:solidFill>
                <a:ea typeface="Calibri"/>
                <a:cs typeface="B Nazanin" pitchFamily="2" charset="-78"/>
              </a:rPr>
              <a:t>متعاون</a:t>
            </a:r>
            <a:r>
              <a:rPr lang="fa-IR" sz="1600" dirty="0">
                <a:ea typeface="Calibri"/>
                <a:cs typeface="B Nazanin" pitchFamily="2" charset="-78"/>
              </a:rPr>
              <a:t>» جریان حق طلبی می شد!</a:t>
            </a:r>
            <a:endParaRPr lang="en-US" sz="16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2495550" algn="l"/>
              </a:tabLst>
            </a:pPr>
            <a:r>
              <a:rPr lang="fa-IR" sz="1600" dirty="0">
                <a:ea typeface="Calibri"/>
                <a:cs typeface="B Nazanin" pitchFamily="2" charset="-78"/>
              </a:rPr>
              <a:t>	                                                                 </a:t>
            </a:r>
            <a:r>
              <a:rPr lang="fa-IR" sz="1600" dirty="0" smtClean="0">
                <a:ea typeface="Calibri"/>
                <a:cs typeface="B Nazanin" pitchFamily="2" charset="-78"/>
              </a:rPr>
              <a:t>           </a:t>
            </a:r>
            <a:r>
              <a:rPr lang="fa-IR" sz="1600" b="1" dirty="0" smtClean="0">
                <a:solidFill>
                  <a:srgbClr val="007635"/>
                </a:solidFill>
                <a:ea typeface="Calibri"/>
                <a:cs typeface="B Nazanin" pitchFamily="2" charset="-78"/>
              </a:rPr>
              <a:t>حرکت </a:t>
            </a:r>
            <a:r>
              <a:rPr lang="fa-IR" sz="1600" b="1" dirty="0">
                <a:solidFill>
                  <a:srgbClr val="007635"/>
                </a:solidFill>
                <a:ea typeface="Calibri"/>
                <a:cs typeface="B Nazanin" pitchFamily="2" charset="-78"/>
              </a:rPr>
              <a:t>امام (ع): </a:t>
            </a:r>
            <a:r>
              <a:rPr lang="fa-IR" sz="1600" b="1" dirty="0" smtClean="0">
                <a:solidFill>
                  <a:srgbClr val="007635"/>
                </a:solidFill>
                <a:ea typeface="Calibri"/>
                <a:cs typeface="B Nazanin" pitchFamily="2" charset="-78"/>
              </a:rPr>
              <a:t>انفعالی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2495550" algn="l"/>
              </a:tabLst>
            </a:pPr>
            <a:endParaRPr lang="en-US" sz="600" b="1" dirty="0">
              <a:solidFill>
                <a:srgbClr val="007635"/>
              </a:solidFill>
              <a:ea typeface="Calibri"/>
              <a:cs typeface="B Nazanin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این دو عامل به تنهایی نمی تواند قیام سید الشداء علیه السلام را توجیه کند.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algn="r" rtl="1"/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3131840" y="5085184"/>
            <a:ext cx="288032" cy="432048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5940152" y="3861048"/>
            <a:ext cx="288032" cy="432048"/>
          </a:xfrm>
          <a:prstGeom prst="rightBracket">
            <a:avLst>
              <a:gd name="adj" fmla="val 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669706"/>
            <a:ext cx="6732749" cy="607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00B050"/>
                </a:solidFill>
                <a:ea typeface="Calibri"/>
                <a:cs typeface="B Nazanin" pitchFamily="2" charset="-78"/>
              </a:rPr>
              <a:t>ج) عامل امر به معروف و نهی از منکر (اصلاح): </a:t>
            </a:r>
            <a:r>
              <a:rPr lang="fa-IR" sz="2000" b="1" dirty="0">
                <a:solidFill>
                  <a:schemeClr val="tx2">
                    <a:lumMod val="75000"/>
                  </a:schemeClr>
                </a:solidFill>
                <a:ea typeface="Calibri"/>
                <a:cs typeface="B Nazanin" pitchFamily="2" charset="-78"/>
              </a:rPr>
              <a:t>ماهیت انقلابی </a:t>
            </a:r>
            <a:r>
              <a:rPr lang="fa-IR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B Nazanin" pitchFamily="2" charset="-78"/>
              </a:rPr>
              <a:t>(</a:t>
            </a:r>
            <a:r>
              <a:rPr lang="fa-IR" sz="2000" b="1" dirty="0">
                <a:solidFill>
                  <a:schemeClr val="tx2">
                    <a:lumMod val="75000"/>
                  </a:schemeClr>
                </a:solidFill>
                <a:ea typeface="Calibri"/>
                <a:cs typeface="B Nazanin" pitchFamily="2" charset="-78"/>
              </a:rPr>
              <a:t>مهاجم) 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fa-IR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بیان امام حسین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(ع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): 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انی لم اخرج بشرا و بطرا و لا مفسدا و لا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ظالما و انما خرجت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لطلب الاصلاح فی امت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جدی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ارید امر بالمعروف و انهی عن المنکر و اسیر بسیره جدی و ابی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b="1" dirty="0">
              <a:solidFill>
                <a:srgbClr val="0070C0"/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امر به معروف           حرکت و شهادت            ثمرات آن</a:t>
            </a:r>
            <a:r>
              <a:rPr lang="fa-I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: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endParaRPr lang="fa-IR" sz="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lvl="2" algn="r" rtl="1">
              <a:spcAft>
                <a:spcPts val="600"/>
              </a:spcAft>
            </a:pPr>
            <a:r>
              <a:rPr lang="fa-IR" dirty="0" smtClean="0">
                <a:ea typeface="Calibri"/>
                <a:cs typeface="B Nazanin" pitchFamily="2" charset="-78"/>
              </a:rPr>
              <a:t>1. تفکیک </a:t>
            </a:r>
            <a:r>
              <a:rPr lang="fa-IR" dirty="0">
                <a:ea typeface="Calibri"/>
                <a:cs typeface="B Nazanin" pitchFamily="2" charset="-78"/>
              </a:rPr>
              <a:t>خلافت از اسلام واقعی</a:t>
            </a:r>
          </a:p>
          <a:p>
            <a:pPr lvl="2" algn="r" rtl="1">
              <a:spcAft>
                <a:spcPts val="600"/>
              </a:spcAft>
            </a:pPr>
            <a:r>
              <a:rPr lang="fa-IR" dirty="0" smtClean="0">
                <a:ea typeface="Calibri"/>
                <a:cs typeface="B Nazanin" pitchFamily="2" charset="-78"/>
              </a:rPr>
              <a:t>2. عبور </a:t>
            </a:r>
            <a:r>
              <a:rPr lang="fa-IR" dirty="0">
                <a:ea typeface="Calibri"/>
                <a:cs typeface="B Nazanin" pitchFamily="2" charset="-78"/>
              </a:rPr>
              <a:t>اسلام از مهلکه یزید (اصل حیات اسلام در خطر بود)</a:t>
            </a:r>
          </a:p>
          <a:p>
            <a:pPr lvl="2" algn="r" rtl="1">
              <a:spcAft>
                <a:spcPts val="600"/>
              </a:spcAft>
            </a:pPr>
            <a:r>
              <a:rPr lang="fa-IR" dirty="0" smtClean="0">
                <a:ea typeface="Calibri"/>
                <a:cs typeface="B Nazanin" pitchFamily="2" charset="-78"/>
              </a:rPr>
              <a:t>3.شخصیت </a:t>
            </a:r>
            <a:r>
              <a:rPr lang="fa-IR" dirty="0">
                <a:ea typeface="Calibri"/>
                <a:cs typeface="B Nazanin" pitchFamily="2" charset="-78"/>
              </a:rPr>
              <a:t>دادن به جامعه </a:t>
            </a:r>
            <a:r>
              <a:rPr lang="fa-IR" dirty="0" smtClean="0">
                <a:ea typeface="Calibri"/>
                <a:cs typeface="B Nazanin" pitchFamily="2" charset="-78"/>
              </a:rPr>
              <a:t>اسلامی</a:t>
            </a:r>
          </a:p>
          <a:p>
            <a:pPr lvl="2" algn="r" rtl="1">
              <a:spcAft>
                <a:spcPts val="1000"/>
              </a:spcAft>
            </a:pPr>
            <a:endParaRPr lang="fa-IR" sz="1100" dirty="0">
              <a:solidFill>
                <a:srgbClr val="FF0000"/>
              </a:solidFill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B Nazanin" pitchFamily="2" charset="-78"/>
              </a:rPr>
              <a:t>منطق  امام : منطق شهید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a typeface="Calibri"/>
              <a:cs typeface="B Nazanin" pitchFamily="2" charset="-78"/>
            </a:endParaRPr>
          </a:p>
          <a:p>
            <a:pPr lvl="1" algn="ct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itchFamily="2" charset="-78"/>
              </a:rPr>
              <a:t>قرائت آیه ذیل هنگام شنیدن خبر شهادت حضرت مسلم:</a:t>
            </a:r>
            <a:endParaRPr lang="en-US" dirty="0">
              <a:ea typeface="Calibri"/>
              <a:cs typeface="B Nazanin" pitchFamily="2" charset="-78"/>
            </a:endParaRPr>
          </a:p>
          <a:p>
            <a:pPr lvl="1" algn="ctr" rtl="1">
              <a:spcAft>
                <a:spcPts val="600"/>
              </a:spcAft>
            </a:pPr>
            <a:r>
              <a:rPr lang="fa-IR" dirty="0">
                <a:solidFill>
                  <a:srgbClr val="007635"/>
                </a:solidFill>
                <a:ea typeface="Calibri"/>
                <a:cs typeface="B Nazanin" pitchFamily="2" charset="-78"/>
              </a:rPr>
              <a:t>من المومنین رجال صدقوا ماعاهدواالله علیهم فمنهم من قضی نحبه </a:t>
            </a:r>
            <a:endParaRPr lang="fa-IR" dirty="0" smtClean="0">
              <a:solidFill>
                <a:srgbClr val="007635"/>
              </a:solidFill>
              <a:ea typeface="Calibri"/>
              <a:cs typeface="B Nazanin" pitchFamily="2" charset="-78"/>
            </a:endParaRPr>
          </a:p>
          <a:p>
            <a:pPr lvl="1" algn="ctr" rtl="1">
              <a:spcAft>
                <a:spcPts val="600"/>
              </a:spcAft>
            </a:pPr>
            <a:r>
              <a:rPr lang="fa-IR" dirty="0" smtClean="0">
                <a:solidFill>
                  <a:srgbClr val="007635"/>
                </a:solidFill>
                <a:ea typeface="Calibri"/>
                <a:cs typeface="B Nazanin" pitchFamily="2" charset="-78"/>
              </a:rPr>
              <a:t>و </a:t>
            </a:r>
            <a:r>
              <a:rPr lang="fa-IR" dirty="0">
                <a:solidFill>
                  <a:srgbClr val="007635"/>
                </a:solidFill>
                <a:ea typeface="Calibri"/>
                <a:cs typeface="B Nazanin" pitchFamily="2" charset="-78"/>
              </a:rPr>
              <a:t>منهم من ینتظر و ما بدلوا تبدیلا (احزاب/23)</a:t>
            </a:r>
            <a:endParaRPr lang="en-US" dirty="0">
              <a:solidFill>
                <a:srgbClr val="007635"/>
              </a:solidFill>
              <a:ea typeface="Calibri"/>
              <a:cs typeface="B Nazanin" pitchFamily="2" charset="-78"/>
            </a:endParaRPr>
          </a:p>
          <a:p>
            <a:endParaRPr lang="en-US" sz="2000" dirty="0">
              <a:cs typeface="B Nazanin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04048" y="270892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59832" y="270892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572" y="1124744"/>
            <a:ext cx="61206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نهضت حسینی </a:t>
            </a:r>
          </a:p>
          <a:p>
            <a:pPr algn="ctr" rtl="1">
              <a:lnSpc>
                <a:spcPct val="200000"/>
              </a:lnSpc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فصل ششم: </a:t>
            </a: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حماسه </a:t>
            </a: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ای مقدس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96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807081"/>
            <a:ext cx="7272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دوصفحه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حادثه کربلا: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r" rtl="1"/>
            <a:endParaRPr lang="fa-IR" dirty="0" smtClean="0"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1. صفحه </a:t>
            </a:r>
            <a:r>
              <a:rPr lang="fa-IR" sz="2000" dirty="0">
                <a:cs typeface="B Nazanin" pitchFamily="2" charset="-78"/>
              </a:rPr>
              <a:t>تاریک: سراسر جنایت، ظلم، سیاهی و تاریکی</a:t>
            </a:r>
            <a:endParaRPr lang="en-US" sz="2000" dirty="0"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000" dirty="0" smtClean="0">
                <a:cs typeface="B Nazanin" pitchFamily="2" charset="-78"/>
              </a:rPr>
              <a:t>2. صفحه </a:t>
            </a:r>
            <a:r>
              <a:rPr lang="fa-IR" sz="2000" dirty="0">
                <a:cs typeface="B Nazanin" pitchFamily="2" charset="-78"/>
              </a:rPr>
              <a:t>نورانی: سراسر حماسه، انسانیت، عظمت، شجاعت، حق خواهی و حق پرستی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400" dirty="0">
                <a:cs typeface="B Nazanin" pitchFamily="2" charset="-78"/>
              </a:rPr>
              <a:t> 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fa-I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endParaRPr lang="fa-I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آسیب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شناسی عزاداری های ما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itchFamily="2" charset="-78"/>
              </a:rPr>
              <a:t>عزاداری ها اغلب نمایشگر</a:t>
            </a:r>
            <a:r>
              <a:rPr lang="fa-IR" sz="2400" dirty="0" smtClean="0">
                <a:cs typeface="B Nazanin" pitchFamily="2" charset="-78"/>
              </a:rPr>
              <a:t>:</a:t>
            </a:r>
          </a:p>
          <a:p>
            <a:pPr lvl="2" algn="r" rtl="1"/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قهرمانی جنایتکاران   و مظلومیت حسین بن علی و </a:t>
            </a:r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یارانش</a:t>
            </a:r>
          </a:p>
          <a:p>
            <a:pPr lvl="2" algn="r" rtl="1"/>
            <a:endParaRPr lang="en-US" sz="2000" dirty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400" dirty="0">
                <a:cs typeface="B Nazanin" pitchFamily="2" charset="-78"/>
              </a:rPr>
              <a:t>عزاداری مطلوب، نمایشگر: </a:t>
            </a:r>
            <a:endParaRPr lang="fa-IR" sz="2400" dirty="0" smtClean="0">
              <a:cs typeface="B Nazanin" pitchFamily="2" charset="-78"/>
            </a:endParaRPr>
          </a:p>
          <a:p>
            <a:pPr lvl="2" algn="r" rtl="1"/>
            <a:r>
              <a:rPr lang="fa-I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حماسه </a:t>
            </a:r>
            <a:r>
              <a:rPr lang="fa-IR" sz="20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itchFamily="2" charset="-78"/>
              </a:rPr>
              <a:t>حسینی و روح حسین بن علی: جنبه نوارانی و روشن تاریخ کربلا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7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1" y="807081"/>
            <a:ext cx="68407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 نوع حماسه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</a:p>
          <a:p>
            <a:pPr algn="r" rtl="1"/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00050" lvl="1" algn="r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1. حماسه </a:t>
            </a:r>
            <a:r>
              <a:rPr lang="fa-IR" sz="2400" dirty="0">
                <a:cs typeface="B Nazanin" pitchFamily="2" charset="-78"/>
              </a:rPr>
              <a:t>بزرگ: </a:t>
            </a:r>
            <a:endParaRPr lang="fa-IR" sz="2400" dirty="0" smtClean="0">
              <a:cs typeface="B Nazanin" pitchFamily="2" charset="-78"/>
            </a:endParaRPr>
          </a:p>
          <a:p>
            <a:pPr marL="857250" lvl="2" algn="r" rtl="1"/>
            <a:r>
              <a:rPr lang="fa-IR" dirty="0" smtClean="0">
                <a:cs typeface="B Nazanin" pitchFamily="2" charset="-78"/>
              </a:rPr>
              <a:t>یک </a:t>
            </a:r>
            <a:r>
              <a:rPr lang="fa-IR" dirty="0">
                <a:cs typeface="B Nazanin" pitchFamily="2" charset="-78"/>
              </a:rPr>
              <a:t>خودخواهی، خودپرستی و جاه طلبی بزرگ (مثال:نادرشاه، ناپلئون، اسکندر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857250" lvl="2" algn="r" rtl="1"/>
            <a:endParaRPr lang="fa-IR" sz="600" dirty="0">
              <a:cs typeface="B Nazanin" pitchFamily="2" charset="-78"/>
            </a:endParaRPr>
          </a:p>
          <a:p>
            <a:pPr marL="400050" lvl="1" algn="r" rtl="1">
              <a:spcBef>
                <a:spcPts val="0"/>
              </a:spcBef>
            </a:pPr>
            <a:r>
              <a:rPr lang="fa-IR" sz="2400" dirty="0" smtClean="0">
                <a:cs typeface="B Nazanin" pitchFamily="2" charset="-78"/>
              </a:rPr>
              <a:t>2. حماسه </a:t>
            </a:r>
            <a:r>
              <a:rPr lang="fa-IR" sz="2400" dirty="0">
                <a:cs typeface="B Nazanin" pitchFamily="2" charset="-78"/>
              </a:rPr>
              <a:t>مقدس</a:t>
            </a:r>
            <a:endParaRPr lang="en-US" sz="2400" dirty="0"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endParaRPr lang="fa-IR" dirty="0" smtClean="0"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endParaRPr lang="fa-IR" dirty="0" smtClean="0"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endParaRPr lang="fa-IR" dirty="0" smtClean="0"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endParaRPr lang="fa-IR" dirty="0">
              <a:cs typeface="B Nazanin" pitchFamily="2" charset="-78"/>
            </a:endParaRPr>
          </a:p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ویژگی های حماسه مقدس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</a:p>
          <a:p>
            <a:pPr algn="r" rtl="1"/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دارای هدف کلی</a:t>
            </a:r>
            <a:r>
              <a:rPr lang="fa-IR" dirty="0">
                <a:cs typeface="B Nazanin" pitchFamily="2" charset="-78"/>
              </a:rPr>
              <a:t>، نوعی، انسانی نه شخصی و فردی</a:t>
            </a:r>
            <a:endParaRPr lang="en-US" dirty="0">
              <a:cs typeface="B Nazanin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تک و فرد بودن: </a:t>
            </a:r>
            <a:r>
              <a:rPr lang="fa-IR" dirty="0">
                <a:cs typeface="B Nazanin" pitchFamily="2" charset="-78"/>
              </a:rPr>
              <a:t>ظهور غیرمنتظره در فضای تاریک، استبداد و خفقان</a:t>
            </a:r>
            <a:endParaRPr lang="en-US" dirty="0">
              <a:cs typeface="B Nazanin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توام بودن با بینش و بصیرت: </a:t>
            </a:r>
            <a:r>
              <a:rPr lang="fa-IR" dirty="0">
                <a:cs typeface="B Nazanin" pitchFamily="2" charset="-78"/>
              </a:rPr>
              <a:t>دارای منطقی فوق منطق افراد عادی و مافوق منطق عقلایی </a:t>
            </a:r>
            <a:endParaRPr lang="en-US" dirty="0"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0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1700808"/>
            <a:ext cx="63007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نهضت حسینی </a:t>
            </a:r>
          </a:p>
          <a:p>
            <a:pPr algn="ctr" rtl="1">
              <a:lnSpc>
                <a:spcPct val="200000"/>
              </a:lnSpc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عامل شخصیت یافتن جامعه اسلامی</a:t>
            </a:r>
          </a:p>
        </p:txBody>
      </p:sp>
    </p:spTree>
    <p:extLst>
      <p:ext uri="{BB962C8B-B14F-4D97-AF65-F5344CB8AC3E}">
        <p14:creationId xmlns:p14="http://schemas.microsoft.com/office/powerpoint/2010/main" val="26525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357" y="597455"/>
            <a:ext cx="69487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سوال: شهادت حسین بن علی (ع) چگونه باعث تقویت اسلام 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</a:t>
            </a: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زنده شدن فروع و اصول دین شد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؟</a:t>
            </a:r>
          </a:p>
          <a:p>
            <a:pPr algn="r" rtl="1"/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ctr" rtl="1"/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پاسخ: واقعه عاشورا به جامعه اسلامی شخصیت داد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r>
              <a:rPr lang="fa-IR" sz="3200" dirty="0">
                <a:cs typeface="B Nazanin" pitchFamily="2" charset="-78"/>
              </a:rPr>
              <a:t> </a:t>
            </a:r>
            <a:endParaRPr lang="en-US" sz="3200" dirty="0">
              <a:cs typeface="B Nazanin" pitchFamily="2" charset="-78"/>
            </a:endParaRPr>
          </a:p>
          <a:p>
            <a:pPr lvl="1" algn="r" rtl="1"/>
            <a:r>
              <a:rPr lang="fa-I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نگاه به شهادت حسین بن علی (ع): از دو منظر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1200150" lvl="2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یک جریان حزن آور، جنایت، مظلومیت : آثارش؟</a:t>
            </a:r>
            <a:endParaRPr lang="en-US" sz="2000" dirty="0">
              <a:cs typeface="B Nazanin" pitchFamily="2" charset="-78"/>
            </a:endParaRPr>
          </a:p>
          <a:p>
            <a:pPr marL="1200150" lvl="2" indent="-28575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یک حماسه بزرگ اسلامی و الهی، یک قهرمانی بزرگ: آثارش؟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 </a:t>
            </a:r>
            <a:endParaRPr lang="en-US" b="1" dirty="0">
              <a:cs typeface="B Nazanin" pitchFamily="2" charset="-78"/>
            </a:endParaRPr>
          </a:p>
          <a:p>
            <a:pPr lvl="1" algn="r" rtl="1"/>
            <a:r>
              <a:rPr lang="fa-I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«احساس شخصیت» یعنی چه؟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1257300" lvl="2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داشتن ایده آل و فلسفه مستقل در زندگی</a:t>
            </a:r>
            <a:endParaRPr lang="en-US" sz="2000" dirty="0">
              <a:cs typeface="B Nazanin" pitchFamily="2" charset="-78"/>
            </a:endParaRPr>
          </a:p>
          <a:p>
            <a:pPr marL="1257300" lvl="2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ایمان و اعتقاد به فلسفه</a:t>
            </a:r>
            <a:endParaRPr lang="en-US" sz="2000" dirty="0">
              <a:cs typeface="B Nazanin" pitchFamily="2" charset="-78"/>
            </a:endParaRPr>
          </a:p>
          <a:p>
            <a:pPr marL="1257300" lvl="2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افتخار و مباهات به </a:t>
            </a:r>
            <a:r>
              <a:rPr lang="fa-IR" sz="2000" dirty="0" smtClean="0">
                <a:cs typeface="B Nazanin" pitchFamily="2" charset="-78"/>
              </a:rPr>
              <a:t>آن</a:t>
            </a:r>
          </a:p>
          <a:p>
            <a:pPr lvl="2" algn="r" rtl="1"/>
            <a:endParaRPr lang="en-US" sz="20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sz="2000" b="1" dirty="0">
              <a:cs typeface="B Nazanin" pitchFamily="2" charset="-78"/>
            </a:endParaRPr>
          </a:p>
          <a:p>
            <a:pPr algn="ctr" rtl="1"/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حفظ حماسه در اجتماع: بالاترین سرمایه اجتماع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1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1" y="807081"/>
            <a:ext cx="69487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شخصیت باختگی یعنی چه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؟</a:t>
            </a:r>
          </a:p>
          <a:p>
            <a:pPr algn="r" rtl="1"/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از دست دادن ایمان و اعتقاد به فلسفه زندگی</a:t>
            </a:r>
            <a:endParaRPr lang="en-US" sz="2000" dirty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مرعوب ملت یا ملل دیگر شدن</a:t>
            </a:r>
            <a:endParaRPr lang="en-US" sz="2000" dirty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سلب امکان قضاوت مستقل در مسایل</a:t>
            </a:r>
            <a:endParaRPr lang="en-US" sz="2000" dirty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itchFamily="2" charset="-78"/>
              </a:rPr>
              <a:t>عدم استقلال فکری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400" dirty="0">
                <a:cs typeface="B Nazanin" pitchFamily="2" charset="-78"/>
              </a:rPr>
              <a:t> </a:t>
            </a:r>
            <a:endParaRPr lang="en-US" sz="2400" dirty="0">
              <a:cs typeface="B Nazanin" pitchFamily="2" charset="-78"/>
            </a:endParaRPr>
          </a:p>
          <a:p>
            <a:pPr algn="ct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مرض اجتماع: خودباختگی (از دست رفتن همه چیز اجتماع)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/>
            <a:r>
              <a:rPr lang="fa-IR" sz="2400" dirty="0">
                <a:cs typeface="B Nazanin" pitchFamily="2" charset="-78"/>
              </a:rPr>
              <a:t> 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endParaRPr lang="fa-IR" sz="2400" dirty="0">
              <a:cs typeface="B Nazanin" pitchFamily="2" charset="-78"/>
            </a:endParaRPr>
          </a:p>
          <a:p>
            <a:pPr algn="r" rtl="1"/>
            <a:endParaRPr lang="en-US" sz="2400" dirty="0">
              <a:cs typeface="B Nazanin" pitchFamily="2" charset="-78"/>
            </a:endParaRPr>
          </a:p>
          <a:p>
            <a:pPr algn="r" rtl="1"/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آسیب شناسی مردم ایران: </a:t>
            </a: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endParaRPr lang="fa-IR" dirty="0" smtClean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حسن</a:t>
            </a:r>
            <a:r>
              <a:rPr lang="fa-IR" dirty="0">
                <a:cs typeface="B Nazanin" pitchFamily="2" charset="-78"/>
              </a:rPr>
              <a:t>: عدم تعصب در مقابل حقیقت و تسلیم شدن در برابر حقایق</a:t>
            </a:r>
            <a:endParaRPr lang="en-US" dirty="0">
              <a:cs typeface="B Nazanin" pitchFamily="2" charset="-78"/>
            </a:endParaRPr>
          </a:p>
          <a:p>
            <a:pPr marL="800100" lvl="1" indent="-342900" algn="r" rtl="1">
              <a:buFont typeface="Wingdings" panose="05000000000000000000" pitchFamily="2" charset="2"/>
              <a:buChar char="q"/>
            </a:pPr>
            <a:r>
              <a:rPr lang="fa-IR" dirty="0">
                <a:cs typeface="B Nazanin" pitchFamily="2" charset="-78"/>
              </a:rPr>
              <a:t>آسیب: عدم پای بندی به  حماسه و ارکان شخصیت های خودشان: زود از دست دادن</a:t>
            </a:r>
            <a:endParaRPr lang="en-US" dirty="0">
              <a:cs typeface="B Nazanin" pitchFamily="2" charset="-78"/>
            </a:endParaRP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3500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562" y="1136064"/>
            <a:ext cx="6300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</a:t>
            </a:r>
            <a:r>
              <a:rPr lang="fa-I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نهضت حسینی </a:t>
            </a:r>
          </a:p>
          <a:p>
            <a:pPr algn="ctr" rtl="1">
              <a:lnSpc>
                <a:spcPct val="150000"/>
              </a:lnSpc>
            </a:pPr>
            <a:r>
              <a:rPr lang="fa-I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مقام </a:t>
            </a:r>
            <a:r>
              <a:rPr lang="fa-I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شـــــهید</a:t>
            </a:r>
            <a:endParaRPr lang="fa-IR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03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572" y="1124744"/>
            <a:ext cx="612068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نهضت حسینی</a:t>
            </a:r>
          </a:p>
          <a:p>
            <a:pPr algn="ctr">
              <a:lnSpc>
                <a:spcPct val="200000"/>
              </a:lnSpc>
            </a:pPr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جلسه اول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41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489734"/>
            <a:ext cx="65297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روح بزرگ: «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شهید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»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endParaRPr lang="fa-IR" sz="2000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تن </a:t>
            </a:r>
            <a:r>
              <a:rPr lang="fa-IR" sz="2000" b="1" dirty="0">
                <a:cs typeface="B Nazanin" pitchFamily="2" charset="-78"/>
              </a:rPr>
              <a:t>را به زحمت می اندازد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دارای </a:t>
            </a:r>
            <a:r>
              <a:rPr lang="fa-IR" sz="2000" b="1" dirty="0">
                <a:cs typeface="B Nazanin" pitchFamily="2" charset="-78"/>
              </a:rPr>
              <a:t>هدف مقدس است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گام </a:t>
            </a:r>
            <a:r>
              <a:rPr lang="fa-IR" sz="2000" b="1" dirty="0">
                <a:cs typeface="B Nazanin" pitchFamily="2" charset="-78"/>
              </a:rPr>
              <a:t>برداشتن برای حقیقت و فضیلت: نه نفع شخصی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کشته </a:t>
            </a:r>
            <a:r>
              <a:rPr lang="fa-IR" sz="2000" b="1" dirty="0">
                <a:cs typeface="B Nazanin" pitchFamily="2" charset="-78"/>
              </a:rPr>
              <a:t>شدن در راه عقیده</a:t>
            </a:r>
          </a:p>
          <a:p>
            <a:pPr algn="r" rtl="1"/>
            <a:endParaRPr lang="en-US" sz="3200" dirty="0">
              <a:cs typeface="B Nazanin" pitchFamily="2" charset="-78"/>
            </a:endParaRPr>
          </a:p>
          <a:p>
            <a:pPr algn="r" rtl="1"/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شهید</a:t>
            </a:r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endParaRPr lang="fa-IR" sz="2000" b="1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ارزش دادن به خون خود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بالاترین </a:t>
            </a:r>
            <a:r>
              <a:rPr lang="fa-IR" sz="2000" b="1" dirty="0">
                <a:cs typeface="B Nazanin" pitchFamily="2" charset="-78"/>
              </a:rPr>
              <a:t>خدمت به بشریت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هموار </a:t>
            </a:r>
            <a:r>
              <a:rPr lang="fa-IR" sz="2000" b="1" dirty="0">
                <a:cs typeface="B Nazanin" pitchFamily="2" charset="-78"/>
              </a:rPr>
              <a:t>کردن راه برای دیگران</a:t>
            </a:r>
            <a:endParaRPr lang="en-US" sz="20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تحقق </a:t>
            </a:r>
            <a:r>
              <a:rPr lang="fa-IR" sz="2000" b="1" dirty="0">
                <a:cs typeface="B Nazanin" pitchFamily="2" charset="-78"/>
              </a:rPr>
              <a:t>عدالت و امنیت برای همه</a:t>
            </a:r>
          </a:p>
          <a:p>
            <a:pPr algn="r" rtl="1">
              <a:buFont typeface="Wingdings" pitchFamily="2" charset="2"/>
              <a:buChar char="Ø"/>
            </a:pPr>
            <a:endParaRPr lang="fa-IR" sz="4000" b="1" dirty="0">
              <a:cs typeface="B Nazanin" pitchFamily="2" charset="-78"/>
            </a:endParaRPr>
          </a:p>
          <a:p>
            <a:pPr algn="ctr" rtl="1"/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کلید شخصیت حسین بن علی (علیه السلام):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ctr" rtl="1"/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حماسه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: شور، عظمت، صلاتب، شدت ، ایستادگی و حق پرستی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30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1700808"/>
            <a:ext cx="6300700" cy="414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نهضت حسینی </a:t>
            </a:r>
          </a:p>
          <a:p>
            <a:pPr algn="ctr">
              <a:lnSpc>
                <a:spcPct val="200000"/>
              </a:lnSpc>
            </a:pPr>
            <a:endParaRPr lang="fa-I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فصل هشتم: شعار و نهضت حسینی</a:t>
            </a:r>
          </a:p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fa-IR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فصل نهم: تحریف در نهضت حسینی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0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38321"/>
            <a:ext cx="6948772" cy="631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شعار و شعور: از ریشه شعر و رابطه آنها لازم و ملزوم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شعار               اعلام وابستگی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شعور               وابستگی درونی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fa-IR" sz="1400" dirty="0">
                <a:ea typeface="Calibri"/>
                <a:cs typeface="B Nazanin" panose="00000400000000000000" pitchFamily="2" charset="-78"/>
              </a:rPr>
              <a:t> </a:t>
            </a:r>
            <a:endParaRPr lang="en-US" sz="1400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ویژگی های شعار: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1. تمایز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دهنده: بین دوست و دشمن 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2. وابسته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به اصول: خلاصه بیانیه گروه     ریشه در شعور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3. کوتاه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بودن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4. قابل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فهم برای همه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fa-IR" sz="1200" dirty="0">
                <a:ea typeface="Calibri"/>
                <a:cs typeface="B Nazanin" panose="00000400000000000000" pitchFamily="2" charset="-78"/>
              </a:rPr>
              <a:t> </a:t>
            </a:r>
            <a:endParaRPr lang="en-US" sz="1200" dirty="0">
              <a:ea typeface="Calibri"/>
              <a:cs typeface="B Nazanin" panose="000004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اقسام شعار: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dirty="0">
                <a:ea typeface="Calibri"/>
                <a:cs typeface="B Nazanin" panose="00000400000000000000" pitchFamily="2" charset="-78"/>
              </a:rPr>
              <a:t>کلامی              شعار اصلی اسلام: «لا اله الا الله» و غیره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غیرکلامی     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پرچم، رنگ، علائم و ...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a-IR" dirty="0">
                <a:ea typeface="Calibri"/>
                <a:cs typeface="B Nazanin" panose="00000400000000000000" pitchFamily="2" charset="-78"/>
              </a:rPr>
              <a:t>دعا     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صحیفه سجادیه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64088" y="1196752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64088" y="162880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40052" y="5301208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96036" y="5733256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080" y="6093296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31085"/>
            <a:ext cx="6948772" cy="652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شعارها در اسلام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شعار آغاز به کار: بسم الله الرحمن الرحیم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کوتاه ترین و پربارترین شعار: سلام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نامگذاری: از شعائر است، ویژگی های نام خوب 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اذان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مسجد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تاریخ هجری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صلوات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 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شعارهایی که در اسلام وارد نشده است: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یک دقیقه سکوت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شعارهای تصویری: تصاویر معصومین (ع)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742950" lvl="1" indent="-285750" algn="r" rtl="1">
              <a:lnSpc>
                <a:spcPct val="115000"/>
              </a:lnSpc>
              <a:spcAft>
                <a:spcPts val="1000"/>
              </a:spcAft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fa-IR" dirty="0">
                <a:ea typeface="Calibri"/>
                <a:cs typeface="B Nazanin" panose="00000400000000000000" pitchFamily="2" charset="-78"/>
              </a:rPr>
              <a:t>شعارهای عددی: عدم تقدس حروف ابجد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79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460292"/>
            <a:ext cx="6840760" cy="6411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معنای تحریف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ea typeface="Calibri"/>
                <a:cs typeface="B Nazanin"/>
              </a:rPr>
              <a:t>متمایل </a:t>
            </a:r>
            <a:r>
              <a:rPr lang="fa-IR" sz="2000" dirty="0">
                <a:ea typeface="Calibri"/>
                <a:cs typeface="B Nazanin"/>
              </a:rPr>
              <a:t>کردن چیزی از مسیر اصلی خود: تغییر و تبدیل از مسیر اصلی</a:t>
            </a:r>
            <a:endParaRPr lang="en-US" sz="20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fa-IR" sz="200" b="1" dirty="0" smtClean="0">
              <a:solidFill>
                <a:srgbClr val="FF0000"/>
              </a:solidFill>
              <a:ea typeface="Calibri"/>
              <a:cs typeface="B Nazani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انواع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تحریف: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</a:pPr>
            <a:r>
              <a:rPr lang="fa-IR" b="1" dirty="0" smtClean="0">
                <a:ea typeface="Calibri"/>
                <a:cs typeface="B Nazanin"/>
              </a:rPr>
              <a:t>1. تحریف </a:t>
            </a:r>
            <a:r>
              <a:rPr lang="fa-IR" b="1" dirty="0">
                <a:ea typeface="Calibri"/>
                <a:cs typeface="B Nazanin"/>
              </a:rPr>
              <a:t>لفظی: </a:t>
            </a:r>
            <a:r>
              <a:rPr lang="fa-IR" dirty="0">
                <a:ea typeface="Calibri"/>
                <a:cs typeface="B Nazanin"/>
              </a:rPr>
              <a:t>تصرف در ظاهر کلام منجر به تغییر معنا</a:t>
            </a:r>
            <a:endParaRPr lang="en-US" dirty="0"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 smtClean="0">
                <a:ea typeface="Calibri"/>
                <a:cs typeface="B Nazanin"/>
              </a:rPr>
              <a:t>2. تحریف </a:t>
            </a:r>
            <a:r>
              <a:rPr lang="fa-IR" b="1" dirty="0">
                <a:ea typeface="Calibri"/>
                <a:cs typeface="B Nazanin"/>
              </a:rPr>
              <a:t>معنوی: </a:t>
            </a:r>
            <a:r>
              <a:rPr lang="fa-IR" dirty="0">
                <a:ea typeface="Calibri"/>
                <a:cs typeface="B Nazanin"/>
              </a:rPr>
              <a:t>تحریف در معنا در جهت خلاف مقصود گوینده</a:t>
            </a:r>
            <a:endParaRPr lang="en-US" dirty="0">
              <a:ea typeface="Calibri"/>
              <a:cs typeface="Arial"/>
            </a:endParaRPr>
          </a:p>
          <a:p>
            <a:pPr marL="571500"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b="1" dirty="0">
                <a:ea typeface="Calibri"/>
                <a:cs typeface="B Nazanin"/>
              </a:rPr>
              <a:t>نکته: تحریف در اولویت ها (تحریف وزنی): از مصادیق تحریف </a:t>
            </a:r>
            <a:r>
              <a:rPr lang="fa-IR" b="1" dirty="0" smtClean="0">
                <a:ea typeface="Calibri"/>
                <a:cs typeface="B Nazanin"/>
              </a:rPr>
              <a:t>معنوی</a:t>
            </a:r>
          </a:p>
          <a:p>
            <a:pPr marL="571500" lvl="1" algn="r" rtl="1">
              <a:lnSpc>
                <a:spcPct val="115000"/>
              </a:lnSpc>
              <a:spcAft>
                <a:spcPts val="1000"/>
              </a:spcAft>
            </a:pPr>
            <a:endParaRPr lang="en-US" sz="200" b="1" dirty="0">
              <a:ea typeface="Calibri"/>
              <a:cs typeface="Arial"/>
            </a:endParaRPr>
          </a:p>
          <a:p>
            <a:pPr marL="11430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متعلق تحریف: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marL="571500" lvl="1" algn="r" rtl="1">
              <a:spcAft>
                <a:spcPts val="600"/>
              </a:spcAft>
            </a:pPr>
            <a:r>
              <a:rPr lang="fa-IR" dirty="0">
                <a:ea typeface="Calibri"/>
                <a:cs typeface="B Nazanin"/>
              </a:rPr>
              <a:t>تحریف در سخنان و شخصیت های عادی</a:t>
            </a:r>
            <a:endParaRPr lang="en-US" dirty="0">
              <a:ea typeface="Calibri"/>
              <a:cs typeface="Arial"/>
            </a:endParaRPr>
          </a:p>
          <a:p>
            <a:pPr marL="571500" lvl="1" algn="r" rtl="1">
              <a:spcAft>
                <a:spcPts val="600"/>
              </a:spcAft>
            </a:pPr>
            <a:r>
              <a:rPr lang="fa-IR" dirty="0">
                <a:ea typeface="Calibri"/>
                <a:cs typeface="B Nazanin"/>
              </a:rPr>
              <a:t>تحریف در موضوعات بزرگ </a:t>
            </a:r>
            <a:r>
              <a:rPr lang="fa-IR" dirty="0" smtClean="0">
                <a:ea typeface="Calibri"/>
                <a:cs typeface="B Nazanin"/>
              </a:rPr>
              <a:t>اجتماعی</a:t>
            </a:r>
          </a:p>
          <a:p>
            <a:pPr marL="571500" lvl="1" algn="r" rtl="1">
              <a:spcAft>
                <a:spcPts val="600"/>
              </a:spcAft>
            </a:pPr>
            <a:endParaRPr lang="en-US" sz="1200" dirty="0">
              <a:ea typeface="Calibri"/>
              <a:cs typeface="Arial"/>
            </a:endParaRPr>
          </a:p>
          <a:p>
            <a:pPr marL="114300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اهمیت تحریف در قیام عاشورا: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marL="571500" lvl="1" algn="r" rtl="1">
              <a:lnSpc>
                <a:spcPct val="115000"/>
              </a:lnSpc>
              <a:spcAft>
                <a:spcPts val="600"/>
              </a:spcAft>
            </a:pPr>
            <a:r>
              <a:rPr lang="fa-IR" dirty="0">
                <a:ea typeface="Calibri"/>
                <a:cs typeface="B Nazanin"/>
              </a:rPr>
              <a:t>امام حسین (ع)، «سفینه النجاه»: </a:t>
            </a:r>
            <a:endParaRPr lang="fa-IR" dirty="0" smtClean="0">
              <a:ea typeface="Calibri"/>
              <a:cs typeface="B Nazanin"/>
            </a:endParaRPr>
          </a:p>
          <a:p>
            <a:pPr marL="571500" lvl="1" algn="r" rtl="1">
              <a:lnSpc>
                <a:spcPct val="115000"/>
              </a:lnSpc>
              <a:spcAft>
                <a:spcPts val="600"/>
              </a:spcAft>
            </a:pPr>
            <a:r>
              <a:rPr lang="fa-IR" dirty="0" smtClean="0">
                <a:ea typeface="Calibri"/>
                <a:cs typeface="B Nazanin"/>
              </a:rPr>
              <a:t>اوسع </a:t>
            </a:r>
            <a:r>
              <a:rPr lang="fa-IR" dirty="0">
                <a:ea typeface="Calibri"/>
                <a:cs typeface="B Nazanin"/>
              </a:rPr>
              <a:t>و اسرع به سمت هدف حرکت می کند: احتمال بروز خطر بیشتر</a:t>
            </a:r>
            <a:endParaRPr lang="en-US" dirty="0">
              <a:ea typeface="Calibri"/>
              <a:cs typeface="Arial"/>
            </a:endParaRPr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7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774" y="392640"/>
            <a:ext cx="6948772" cy="646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مصادیق </a:t>
            </a: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تحریف های لفظی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: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1. آب </a:t>
            </a:r>
            <a:r>
              <a:rPr lang="fa-IR" dirty="0">
                <a:ea typeface="Calibri"/>
                <a:cs typeface="B Nazanin" pitchFamily="2" charset="-78"/>
              </a:rPr>
              <a:t>خواستن امام حسین (ع) پای منبر امیرالمومنین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2. خروج </a:t>
            </a:r>
            <a:r>
              <a:rPr lang="fa-IR" dirty="0">
                <a:ea typeface="Calibri"/>
                <a:cs typeface="B Nazanin" pitchFamily="2" charset="-78"/>
              </a:rPr>
              <a:t>امام و اهل بیت (ع) بر کرسی های حریر و مرصع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3. حضور </a:t>
            </a:r>
            <a:r>
              <a:rPr lang="fa-IR" dirty="0">
                <a:ea typeface="Calibri"/>
                <a:cs typeface="B Nazanin" pitchFamily="2" charset="-78"/>
              </a:rPr>
              <a:t>لیلا در کربلا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4. داستان </a:t>
            </a:r>
            <a:r>
              <a:rPr lang="fa-IR" dirty="0">
                <a:ea typeface="Calibri"/>
                <a:cs typeface="B Nazanin" pitchFamily="2" charset="-78"/>
              </a:rPr>
              <a:t>عروسی حضرت قاسم با دختر امام حسین (ع)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5. تحریف </a:t>
            </a:r>
            <a:r>
              <a:rPr lang="fa-IR" dirty="0">
                <a:ea typeface="Calibri"/>
                <a:cs typeface="B Nazanin" pitchFamily="2" charset="-78"/>
              </a:rPr>
              <a:t>در اعداد و ارقام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6. اربعین </a:t>
            </a:r>
            <a:r>
              <a:rPr lang="fa-IR" dirty="0">
                <a:ea typeface="Calibri"/>
                <a:cs typeface="B Nazanin" pitchFamily="2" charset="-78"/>
              </a:rPr>
              <a:t>و بازگشت اهل بیت به کربلا</a:t>
            </a:r>
            <a:endParaRPr lang="en-US" dirty="0">
              <a:ea typeface="Calibri"/>
              <a:cs typeface="B Nazanin" pitchFamily="2" charset="-78"/>
            </a:endParaRPr>
          </a:p>
          <a:p>
            <a:pPr marL="1024128" lvl="2" algn="r" rtl="1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7. نسبت </a:t>
            </a:r>
            <a:r>
              <a:rPr lang="fa-IR" dirty="0">
                <a:ea typeface="Calibri"/>
                <a:cs typeface="B Nazanin" pitchFamily="2" charset="-78"/>
              </a:rPr>
              <a:t>دادن همیشگی بیماری به امام سجاد (ع)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B Nazanin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مصادیق تحریف های معنوی: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1. قیام </a:t>
            </a:r>
            <a:r>
              <a:rPr lang="fa-IR" dirty="0">
                <a:ea typeface="Calibri"/>
                <a:cs typeface="B Nazanin" pitchFamily="2" charset="-78"/>
              </a:rPr>
              <a:t>سیدالشهدا: کفاره گناهان (مغایرت با مسلمات دین: «ولاتزر وازره وزر اخری»)</a:t>
            </a:r>
            <a:endParaRPr lang="en-US" dirty="0">
              <a:ea typeface="Calibri"/>
              <a:cs typeface="B Nazanin" pitchFamily="2" charset="-78"/>
            </a:endParaRPr>
          </a:p>
          <a:p>
            <a:pPr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2. واقعه </a:t>
            </a:r>
            <a:r>
              <a:rPr lang="fa-IR" dirty="0">
                <a:ea typeface="Calibri"/>
                <a:cs typeface="B Nazanin" pitchFamily="2" charset="-78"/>
              </a:rPr>
              <a:t>عاشورا: دستور خصوصی از جانب خداوند به حضرت  </a:t>
            </a:r>
            <a:endParaRPr lang="en-US" dirty="0">
              <a:ea typeface="Calibri"/>
              <a:cs typeface="B Nazanin" pitchFamily="2" charset="-78"/>
            </a:endParaRPr>
          </a:p>
          <a:p>
            <a:pPr lvl="2" algn="r" rtl="1">
              <a:lnSpc>
                <a:spcPct val="115000"/>
              </a:lnSpc>
              <a:buClr>
                <a:srgbClr val="FF0000"/>
              </a:buClr>
            </a:pPr>
            <a:r>
              <a:rPr lang="fa-IR" dirty="0" smtClean="0">
                <a:ea typeface="Calibri"/>
                <a:cs typeface="B Nazanin" pitchFamily="2" charset="-78"/>
              </a:rPr>
              <a:t>3. فلسفه </a:t>
            </a:r>
            <a:r>
              <a:rPr lang="fa-IR" dirty="0">
                <a:ea typeface="Calibri"/>
                <a:cs typeface="B Nazanin" pitchFamily="2" charset="-78"/>
              </a:rPr>
              <a:t>عزاداری: تسلی خاطر اهل بیت (ع) و حضرت زهرا (س</a:t>
            </a:r>
            <a:r>
              <a:rPr lang="fa-IR" dirty="0" smtClean="0">
                <a:ea typeface="Calibri"/>
                <a:cs typeface="B Nazanin" pitchFamily="2" charset="-78"/>
              </a:rPr>
              <a:t>)</a:t>
            </a:r>
          </a:p>
          <a:p>
            <a:pPr lvl="2" algn="r" rtl="1">
              <a:lnSpc>
                <a:spcPct val="115000"/>
              </a:lnSpc>
              <a:buClr>
                <a:srgbClr val="FF0000"/>
              </a:buClr>
            </a:pPr>
            <a:endParaRPr lang="en-US" sz="2000" dirty="0">
              <a:ea typeface="Calibri"/>
              <a:cs typeface="B Nazanin" pitchFamily="2" charset="-78"/>
            </a:endParaRPr>
          </a:p>
          <a:p>
            <a:pPr marL="114300" marR="0" indent="0" algn="ctr" rtl="1">
              <a:spcBef>
                <a:spcPts val="0"/>
              </a:spcBef>
              <a:buNone/>
            </a:pPr>
            <a:r>
              <a:rPr lang="fa-IR" sz="2000" b="1" dirty="0">
                <a:solidFill>
                  <a:srgbClr val="FF0000"/>
                </a:solidFill>
                <a:ea typeface="Calibri"/>
                <a:cs typeface="B Nazanin" pitchFamily="2" charset="-78"/>
              </a:rPr>
              <a:t>   </a:t>
            </a:r>
            <a:r>
              <a:rPr lang="fa-I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نکته: فلسفه و هدف اصلی (علت غایی</a:t>
            </a:r>
            <a:r>
              <a:rPr lang="fa-I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):</a:t>
            </a:r>
          </a:p>
          <a:p>
            <a:pPr marL="114300" marR="0" indent="0" algn="ctr" rtl="1">
              <a:spcBef>
                <a:spcPts val="0"/>
              </a:spcBef>
              <a:buNone/>
            </a:pPr>
            <a:r>
              <a:rPr lang="fa-I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 </a:t>
            </a:r>
            <a:r>
              <a:rPr lang="fa-I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itchFamily="2" charset="-78"/>
              </a:rPr>
              <a:t>ایجاد هماهنگی میان روح ما و امام: کسب کمالات انسانی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itchFamily="2" charset="-78"/>
            </a:endParaRPr>
          </a:p>
          <a:p>
            <a:pPr algn="r" rtl="1"/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52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437412"/>
            <a:ext cx="6948772" cy="638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ریشه یابی تحریف: </a:t>
            </a: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14300" marR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571500" lvl="1" algn="r" rtl="1">
              <a:lnSpc>
                <a:spcPct val="115000"/>
              </a:lnSpc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الف) خواص     </a:t>
            </a: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314450" lvl="2" indent="-285750" algn="r" rtl="1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شهرت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طلبی و حفظ جایگاه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</a:t>
            </a:r>
            <a:endParaRPr lang="fa-IR" dirty="0">
              <a:ea typeface="Calibri"/>
              <a:cs typeface="B Nazanin" panose="00000400000000000000" pitchFamily="2" charset="-78"/>
            </a:endParaRPr>
          </a:p>
          <a:p>
            <a:pPr marL="1314450" lvl="2" indent="-285750" algn="r" rtl="1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تطابق با میل و خواسته دیگران</a:t>
            </a:r>
            <a:endParaRPr lang="fa-IR" dirty="0">
              <a:ea typeface="Calibri"/>
              <a:cs typeface="B Nazanin" panose="00000400000000000000" pitchFamily="2" charset="-78"/>
            </a:endParaRPr>
          </a:p>
          <a:p>
            <a:pPr marL="1314450" lvl="2" indent="-285750" algn="r" rtl="1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سکوت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دربرابر جریان های انحرافی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ب) عوام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1200150" lvl="2" indent="-285750" algn="r" rt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dirty="0">
                <a:ea typeface="Calibri"/>
                <a:cs typeface="B Nazanin" panose="00000400000000000000" pitchFamily="2" charset="-78"/>
              </a:rPr>
              <a:t>کمیت گرایی: ازدیاد جمعیت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1200150" lvl="2" indent="-285750" algn="r" rt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dirty="0">
                <a:ea typeface="Calibri"/>
                <a:cs typeface="B Nazanin" panose="00000400000000000000" pitchFamily="2" charset="-78"/>
              </a:rPr>
              <a:t>انتظارات خرافی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marL="1200150" lvl="2" indent="-285750" algn="r" rtl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a-IR" dirty="0">
                <a:ea typeface="Calibri"/>
                <a:cs typeface="B Nazanin" panose="00000400000000000000" pitchFamily="2" charset="-78"/>
              </a:rPr>
              <a:t>راحت طلبی عوام در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دینداری</a:t>
            </a:r>
          </a:p>
          <a:p>
            <a:pPr lvl="2" algn="r" rtl="1">
              <a:spcAft>
                <a:spcPts val="1000"/>
              </a:spcAft>
            </a:pPr>
            <a:endParaRPr lang="en-US" sz="11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عوامل تحریف: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</a:pPr>
            <a:r>
              <a:rPr lang="fa-IR" sz="2000" b="1" dirty="0">
                <a:ea typeface="Calibri"/>
                <a:cs typeface="B Nazanin" panose="00000400000000000000" pitchFamily="2" charset="-78"/>
              </a:rPr>
              <a:t>عوامل عمومی: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اغراض دشمنان ، اسطوره سازی و قهرمان پروری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a typeface="Calibri"/>
                <a:cs typeface="B Nazanin" panose="00000400000000000000" pitchFamily="2" charset="-78"/>
              </a:rPr>
              <a:t>عوامل خصوصی: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موضوعیت داشتن گریه بر سید الشهدا. آیا با هر وسیله ای؟ 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5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1" y="807081"/>
            <a:ext cx="6948772" cy="606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مسئولیت ما در قبال تحریف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fa-IR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مسئولیت خواص: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lvl="2" algn="r" rtl="1">
              <a:lnSpc>
                <a:spcPct val="115000"/>
              </a:lnSpc>
            </a:pPr>
            <a:r>
              <a:rPr lang="fa-IR" sz="2000" dirty="0">
                <a:ea typeface="Calibri"/>
                <a:cs typeface="B Nazanin"/>
              </a:rPr>
              <a:t>مبارزه با خرافات و بدعت ها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/>
              </a:rPr>
              <a:t>امر به معروف و نهی از </a:t>
            </a:r>
            <a:r>
              <a:rPr lang="fa-IR" sz="2000" dirty="0" smtClean="0">
                <a:ea typeface="Calibri"/>
                <a:cs typeface="B Nazanin"/>
              </a:rPr>
              <a:t>منکر</a:t>
            </a: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مسئولیت عوام: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  <a:p>
            <a:pPr lvl="2" algn="r" rtl="1">
              <a:lnSpc>
                <a:spcPct val="115000"/>
              </a:lnSpc>
            </a:pPr>
            <a:r>
              <a:rPr lang="fa-IR" sz="2000" dirty="0">
                <a:ea typeface="Calibri"/>
                <a:cs typeface="B Nazanin"/>
              </a:rPr>
              <a:t>امر به معروف و نهی از منکر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lnSpc>
                <a:spcPct val="115000"/>
              </a:lnSpc>
            </a:pPr>
            <a:r>
              <a:rPr lang="fa-IR" sz="2000" dirty="0">
                <a:ea typeface="Calibri"/>
                <a:cs typeface="B Nazanin"/>
              </a:rPr>
              <a:t>تاکید بر فلسفه و هدف غایی عزاداری </a:t>
            </a:r>
            <a:r>
              <a:rPr lang="fa-IR" sz="2000" dirty="0">
                <a:ea typeface="Calibri"/>
                <a:cs typeface="Times New Roman"/>
              </a:rPr>
              <a:t>≠</a:t>
            </a:r>
            <a:r>
              <a:rPr lang="fa-IR" sz="2000" dirty="0">
                <a:ea typeface="Calibri"/>
                <a:cs typeface="B Nazanin"/>
              </a:rPr>
              <a:t> کمیت گرایی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/>
              </a:rPr>
              <a:t>برقرای تعادل میان «شور» و « شعور»</a:t>
            </a:r>
            <a:endParaRPr lang="en-US" sz="20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7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461196"/>
            <a:ext cx="6756668" cy="685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شرایط ورود به عرصه مبارزه با 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تحریفات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a typeface="Calibri"/>
                <a:cs typeface="B Nazanin" panose="00000400000000000000" pitchFamily="2" charset="-78"/>
              </a:rPr>
              <a:t>صلاحیت ورود :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علم به حقیقت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شرط ورود: 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شجاعت و حریت (بیرونی و درونی) : آزادی معنوی و آزادی اجتماعی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آسیب شناسی شهید مطهری: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«</a:t>
            </a: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زمانی مطرح شد که دلیل تحریفات در نهضت حسینی، روشن نبودن وقایع است، تحقیق کردم و دیدم که هیچ حادثه ای مثل کربلا، تاریخ معتبر ندارد</a:t>
            </a:r>
            <a:r>
              <a:rPr lang="fa-IR" sz="2000" dirty="0" smtClean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.»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دلایل غنای حادثه کربلا از نظر نقل قول های معتبر</a:t>
            </a: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</a:pPr>
            <a:endParaRPr lang="en-US" sz="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سوال و جواب های زیاد ثبت شده در تاریخ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خطبه های حضرت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رجز خوانی ها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prstClr val="black"/>
                </a:solidFill>
                <a:ea typeface="Calibri"/>
                <a:cs typeface="B Nazanin" panose="00000400000000000000" pitchFamily="2" charset="-78"/>
              </a:rPr>
              <a:t>مبادله نامه های زیاد : حضرت با دشمنان و دشمنان با خود</a:t>
            </a:r>
            <a:endParaRPr lang="en-US" sz="2000" dirty="0">
              <a:solidFill>
                <a:prstClr val="black"/>
              </a:solidFill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2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780928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السلام علیک یا ابا عبد الله</a:t>
            </a:r>
            <a:endParaRPr lang="fa-IR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544" y="692696"/>
            <a:ext cx="7200800" cy="527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 سوالات </a:t>
            </a:r>
            <a:r>
              <a:rPr lang="fa-I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مقدماتی بحث</a:t>
            </a:r>
            <a:r>
              <a:rPr lang="fa-I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: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endParaRPr lang="fa-IR" sz="2400" dirty="0">
              <a:solidFill>
                <a:srgbClr val="FF0000"/>
              </a:solidFill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سوال 1: چرا باید برای حضرت اباعبدالله علیه السلام عزاداری کنیم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؟ آیا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این به معنای پذیرش شکست نیست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؟</a:t>
            </a:r>
          </a:p>
          <a:p>
            <a:pPr lvl="1" algn="just" rtl="1">
              <a:lnSpc>
                <a:spcPct val="115000"/>
              </a:lnSpc>
              <a:spcAft>
                <a:spcPts val="1000"/>
              </a:spcAft>
            </a:pPr>
            <a:endParaRPr lang="en-US" sz="105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سوال 2: چرا عزاداری برای امام حسین (ع) دائمی است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؟</a:t>
            </a: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a-IR" sz="105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cs typeface="B Nazanin" panose="00000400000000000000" pitchFamily="2" charset="-78"/>
              </a:rPr>
              <a:t>سوال </a:t>
            </a:r>
            <a:r>
              <a:rPr lang="fa-IR" sz="2000" dirty="0" smtClean="0">
                <a:cs typeface="B Nazanin" panose="00000400000000000000" pitchFamily="2" charset="-78"/>
              </a:rPr>
              <a:t>3: وجه </a:t>
            </a:r>
            <a:r>
              <a:rPr lang="fa-IR" sz="2000" dirty="0">
                <a:cs typeface="B Nazanin" panose="00000400000000000000" pitchFamily="2" charset="-78"/>
              </a:rPr>
              <a:t>تمایز حادثه کربلا و با حوادث خون بار دیگر در طول تاریخ چیست</a:t>
            </a:r>
            <a:r>
              <a:rPr lang="fa-IR" sz="2000" dirty="0" smtClean="0">
                <a:cs typeface="B Nazanin" panose="00000400000000000000" pitchFamily="2" charset="-78"/>
              </a:rPr>
              <a:t>؟</a:t>
            </a: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fa-IR" sz="1050" dirty="0">
              <a:cs typeface="B Nazanin" panose="00000400000000000000" pitchFamily="2" charset="-78"/>
            </a:endParaRPr>
          </a:p>
          <a:p>
            <a:pPr marL="800100" lvl="1" indent="-34290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سوال 4: آیا واقع شهادت امام حسین و یارانش باعث احیا و تقویت اسلام </a:t>
            </a:r>
            <a:r>
              <a:rPr lang="fa-IR" sz="2000" dirty="0" smtClean="0">
                <a:ea typeface="Calibri"/>
                <a:cs typeface="B Nazanin" panose="00000400000000000000" pitchFamily="2" charset="-78"/>
              </a:rPr>
              <a:t>شد؟ چگونه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؟</a:t>
            </a: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و ...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9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1" y="530499"/>
            <a:ext cx="6840761" cy="632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نقش دین در تحولات 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تاریخی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ea typeface="Calibri"/>
                <a:cs typeface="B Nazanin" panose="00000400000000000000" pitchFamily="2" charset="-78"/>
              </a:rPr>
              <a:t>نکته مقدماتی: </a:t>
            </a:r>
            <a:endParaRPr lang="fa-IR" sz="2400" b="1" dirty="0" smtClean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300" dirty="0" smtClean="0">
                <a:ea typeface="Calibri"/>
                <a:cs typeface="B Nazanin" panose="00000400000000000000" pitchFamily="2" charset="-78"/>
              </a:rPr>
              <a:t>توام </a:t>
            </a:r>
            <a:r>
              <a:rPr lang="fa-IR" sz="2300" dirty="0">
                <a:ea typeface="Calibri"/>
                <a:cs typeface="B Nazanin" panose="00000400000000000000" pitchFamily="2" charset="-78"/>
              </a:rPr>
              <a:t>بودن زندگی بشر و تاریخ بشر با تاریخ دین و مذهب (به معنای اعم آن</a:t>
            </a:r>
            <a:r>
              <a:rPr lang="fa-IR" sz="2300" dirty="0" smtClean="0">
                <a:ea typeface="Calibri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تکامل زندگی اجتماعی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صلح و سازش آینده بشریت:  انبیاء/15 و 18 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تضاد و تنازع در زندگی بشر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3600" dirty="0">
                <a:ea typeface="Calibri"/>
                <a:cs typeface="B Nazanin" panose="00000400000000000000" pitchFamily="2" charset="-78"/>
              </a:rPr>
              <a:t> </a:t>
            </a:r>
            <a:endParaRPr lang="en-US" sz="3600" dirty="0">
              <a:ea typeface="Calibri"/>
              <a:cs typeface="B Nazanin" panose="00000400000000000000" pitchFamily="2" charset="-78"/>
            </a:endParaRPr>
          </a:p>
          <a:p>
            <a:pPr lvl="4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ماهیت تضاد ها و جنگ ها: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lvl="4"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1. منافع</a:t>
            </a:r>
            <a:r>
              <a:rPr lang="fa-IR" dirty="0">
                <a:ea typeface="Calibri"/>
                <a:cs typeface="B Nazanin" panose="00000400000000000000" pitchFamily="2" charset="-78"/>
              </a:rPr>
              <a:t>: ریشه طبقاتی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4" algn="r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ea typeface="Calibri"/>
                <a:cs typeface="B Nazanin" panose="00000400000000000000" pitchFamily="2" charset="-78"/>
              </a:rPr>
              <a:t>2. ریشه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وجدانی و ایمانی: مافوق طبقاتی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39952" y="4437112"/>
            <a:ext cx="576064" cy="40196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653" y="332656"/>
            <a:ext cx="6889635" cy="586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سوال: آیا امام حسین (ع) با این قیامی که کرد وارد تاریخ شد؟</a:t>
            </a:r>
            <a:endParaRPr lang="en-US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200" dirty="0" smtClean="0">
                <a:ea typeface="Calibri"/>
                <a:cs typeface="B Nazanin" panose="00000400000000000000" pitchFamily="2" charset="-78"/>
              </a:rPr>
              <a:t>پاسخ</a:t>
            </a:r>
            <a:r>
              <a:rPr lang="fa-IR" sz="2200" dirty="0">
                <a:ea typeface="Calibri"/>
                <a:cs typeface="B Nazanin" panose="00000400000000000000" pitchFamily="2" charset="-78"/>
              </a:rPr>
              <a:t>: امام حسین (ع) از قله های مرتفع و یکی از سازندگان تاریخ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sz="2000" b="1" dirty="0">
                <a:ea typeface="Calibri"/>
                <a:cs typeface="B Nazanin" panose="00000400000000000000" pitchFamily="2" charset="-78"/>
              </a:rPr>
              <a:t>جایگاه امام               حافظ و نگهدارنده جریانی که نبی ایجاد نمود</a:t>
            </a:r>
            <a:endParaRPr lang="en-US" sz="2000" b="1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</a:pPr>
            <a:r>
              <a:rPr lang="fa-IR" dirty="0">
                <a:ea typeface="Calibri"/>
                <a:cs typeface="B Nazanin" panose="00000400000000000000" pitchFamily="2" charset="-78"/>
              </a:rPr>
              <a:t>ضرورت وجود امام:   جریان پیامبر             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پوسته: ظاهر و شعار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  <a:tabLst>
                <a:tab pos="1962150" algn="l"/>
              </a:tabLst>
            </a:pPr>
            <a:r>
              <a:rPr lang="fa-IR" dirty="0">
                <a:ea typeface="Calibri"/>
                <a:cs typeface="B Nazanin" panose="00000400000000000000" pitchFamily="2" charset="-78"/>
              </a:rPr>
              <a:t>                                                        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هسته</a:t>
            </a:r>
            <a:r>
              <a:rPr lang="fa-IR" dirty="0">
                <a:ea typeface="Calibri"/>
                <a:cs typeface="B Nazanin" panose="00000400000000000000" pitchFamily="2" charset="-78"/>
              </a:rPr>
              <a:t>: روح و حقیقت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spcAft>
                <a:spcPts val="1000"/>
              </a:spcAft>
              <a:tabLst>
                <a:tab pos="1962150" algn="l"/>
              </a:tabLst>
            </a:pPr>
            <a:r>
              <a:rPr lang="fa-IR" dirty="0">
                <a:ea typeface="Calibri"/>
                <a:cs typeface="B Nazanin" panose="00000400000000000000" pitchFamily="2" charset="-78"/>
              </a:rPr>
              <a:t>	                                          </a:t>
            </a:r>
          </a:p>
          <a:p>
            <a:pPr lvl="1" algn="r" rtl="1">
              <a:lnSpc>
                <a:spcPct val="115000"/>
              </a:lnSpc>
              <a:spcAft>
                <a:spcPts val="1000"/>
              </a:spcAft>
              <a:tabLst>
                <a:tab pos="1962150" algn="l"/>
              </a:tabLst>
            </a:pPr>
            <a:r>
              <a:rPr lang="fa-IR" dirty="0">
                <a:ea typeface="Calibri"/>
                <a:cs typeface="B Nazanin" panose="00000400000000000000" pitchFamily="2" charset="-78"/>
              </a:rPr>
              <a:t>                                         </a:t>
            </a:r>
            <a:r>
              <a:rPr lang="fa-IR" dirty="0" smtClean="0">
                <a:ea typeface="Calibri"/>
                <a:cs typeface="B Nazanin" panose="00000400000000000000" pitchFamily="2" charset="-78"/>
              </a:rPr>
              <a:t>            </a:t>
            </a:r>
            <a:r>
              <a:rPr lang="fa-IR" dirty="0">
                <a:ea typeface="Calibri"/>
                <a:cs typeface="B Nazanin" panose="00000400000000000000" pitchFamily="2" charset="-78"/>
              </a:rPr>
              <a:t>خطر نفاق: خلط پوسته و هسته</a:t>
            </a:r>
            <a:endParaRPr lang="en-US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1050" dirty="0">
                <a:ea typeface="Calibri"/>
                <a:cs typeface="B Nazanin" panose="00000400000000000000" pitchFamily="2" charset="-78"/>
              </a:rPr>
              <a:t> </a:t>
            </a:r>
            <a:endParaRPr lang="en-US" sz="105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جریان نفاق پس از پیامبر (ص)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الیوم یئس الذین کفروا من دینکم فلاتخشوهم و اخشون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خطبه 89 نهج البلاغه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marL="800100" lvl="1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a-IR" sz="2000" dirty="0">
                <a:ea typeface="Calibri"/>
                <a:cs typeface="B Nazanin" panose="00000400000000000000" pitchFamily="2" charset="-78"/>
              </a:rPr>
              <a:t>اقدامات معاویه برای اسلام زدایی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004048" y="1988840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86944" y="237058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96544" y="2370584"/>
            <a:ext cx="0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6944" y="282778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411760" y="3068960"/>
            <a:ext cx="504056" cy="2880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1" y="807081"/>
            <a:ext cx="6840761" cy="592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سوال: آیا حادثه کربلا در نجات  زندگی و حیات بشری گامی روبه جلو محسوب می شود؟ آیا نقشی در مقابله با عوامل فنای امت داشته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؟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عوامل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فنای امت ها: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 panose="00000400000000000000" pitchFamily="2" charset="-78"/>
              </a:rPr>
              <a:t>1. ظلم </a:t>
            </a:r>
            <a:r>
              <a:rPr lang="fa-IR" sz="2000" b="1" dirty="0">
                <a:ea typeface="Calibri"/>
                <a:cs typeface="B Nazanin" panose="00000400000000000000" pitchFamily="2" charset="-78"/>
              </a:rPr>
              <a:t>و بی عدالتی: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رسول اکرم (ص) الملک یبقی مع الکفر و لایبقی مع الظلم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 panose="00000400000000000000" pitchFamily="2" charset="-78"/>
              </a:rPr>
              <a:t>2. فساد </a:t>
            </a:r>
            <a:r>
              <a:rPr lang="fa-IR" sz="2000" b="1" dirty="0">
                <a:ea typeface="Calibri"/>
                <a:cs typeface="B Nazanin" panose="00000400000000000000" pitchFamily="2" charset="-78"/>
              </a:rPr>
              <a:t>اخلاق: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اسراء / 16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 panose="00000400000000000000" pitchFamily="2" charset="-78"/>
              </a:rPr>
              <a:t>3. تفرق </a:t>
            </a:r>
            <a:r>
              <a:rPr lang="fa-IR" sz="2000" b="1" dirty="0">
                <a:ea typeface="Calibri"/>
                <a:cs typeface="B Nazanin" panose="00000400000000000000" pitchFamily="2" charset="-78"/>
              </a:rPr>
              <a:t>و تشتت: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آل عمران/103و 105 – انفال/46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 panose="00000400000000000000" pitchFamily="2" charset="-78"/>
              </a:rPr>
              <a:t>4. ترک </a:t>
            </a:r>
            <a:r>
              <a:rPr lang="fa-IR" sz="2000" b="1" dirty="0">
                <a:ea typeface="Calibri"/>
                <a:cs typeface="B Nazanin" panose="00000400000000000000" pitchFamily="2" charset="-78"/>
              </a:rPr>
              <a:t>امر به معروف و نهی از منکر: </a:t>
            </a:r>
            <a:r>
              <a:rPr lang="fa-IR" sz="2000" dirty="0">
                <a:ea typeface="Calibri"/>
                <a:cs typeface="B Nazanin" panose="00000400000000000000" pitchFamily="2" charset="-78"/>
              </a:rPr>
              <a:t>هود / 116</a:t>
            </a: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ea typeface="Calibri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   ارزیابی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 panose="00000400000000000000" pitchFamily="2" charset="-78"/>
              </a:rPr>
              <a:t>عوامل چهارگانه: </a:t>
            </a:r>
            <a:endParaRPr lang="fa-I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B Nazanin" panose="00000400000000000000" pitchFamily="2" charset="-78"/>
            </a:endParaRPr>
          </a:p>
          <a:p>
            <a:pPr lvl="1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 smtClean="0">
                <a:ea typeface="Calibri"/>
                <a:cs typeface="B Nazanin" panose="00000400000000000000" pitchFamily="2" charset="-78"/>
              </a:rPr>
              <a:t>عامل </a:t>
            </a:r>
            <a:r>
              <a:rPr lang="fa-IR" sz="2400" dirty="0">
                <a:ea typeface="Calibri"/>
                <a:cs typeface="B Nazanin" panose="00000400000000000000" pitchFamily="2" charset="-78"/>
              </a:rPr>
              <a:t>امر به معروف و نهی از منکر بازدارنده هر سه عامل دیگر </a:t>
            </a:r>
            <a:endParaRPr lang="en-US" sz="2400" dirty="0">
              <a:ea typeface="Calibri"/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44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1" y="1340768"/>
            <a:ext cx="6840761" cy="4346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برای تحلیل و بررسی هر پدیده (مثلا نهضت حسینی)، باید به 4 امر شناخت پیدا کنیم</a:t>
            </a: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B Nazanin"/>
              </a:rPr>
              <a:t>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ea typeface="Calibri"/>
              <a:cs typeface="Arial"/>
            </a:endParaRPr>
          </a:p>
          <a:p>
            <a:pPr lvl="2" algn="r" rtl="1"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/>
              </a:rPr>
              <a:t>1. علت </a:t>
            </a:r>
            <a:r>
              <a:rPr lang="fa-IR" sz="2000" b="1" dirty="0">
                <a:ea typeface="Calibri"/>
                <a:cs typeface="B Nazanin"/>
              </a:rPr>
              <a:t>فاعلی: </a:t>
            </a:r>
            <a:r>
              <a:rPr lang="fa-IR" sz="2000" dirty="0">
                <a:ea typeface="Calibri"/>
                <a:cs typeface="B Nazanin"/>
              </a:rPr>
              <a:t>چه کسی این کار را کرد؟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/>
              </a:rPr>
              <a:t>2. علت </a:t>
            </a:r>
            <a:r>
              <a:rPr lang="fa-IR" sz="2000" b="1" dirty="0">
                <a:ea typeface="Calibri"/>
                <a:cs typeface="B Nazanin"/>
              </a:rPr>
              <a:t>غایی: </a:t>
            </a:r>
            <a:r>
              <a:rPr lang="fa-IR" sz="2000" dirty="0">
                <a:ea typeface="Calibri"/>
                <a:cs typeface="B Nazanin"/>
              </a:rPr>
              <a:t>به چه دلیل این کار را کرد؟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/>
              </a:rPr>
              <a:t>3. علت </a:t>
            </a:r>
            <a:r>
              <a:rPr lang="fa-IR" sz="2000" b="1" dirty="0">
                <a:ea typeface="Calibri"/>
                <a:cs typeface="B Nazanin"/>
              </a:rPr>
              <a:t>مادی: </a:t>
            </a:r>
            <a:r>
              <a:rPr lang="fa-IR" sz="2000" dirty="0">
                <a:ea typeface="Calibri"/>
                <a:cs typeface="B Nazanin"/>
              </a:rPr>
              <a:t>عوامل موثر یا دخیل در آن چه بود؟</a:t>
            </a:r>
            <a:endParaRPr lang="en-US" sz="2000" dirty="0">
              <a:ea typeface="Calibri"/>
              <a:cs typeface="Arial"/>
            </a:endParaRPr>
          </a:p>
          <a:p>
            <a:pPr lvl="2" algn="r" rtl="1">
              <a:spcAft>
                <a:spcPts val="1000"/>
              </a:spcAft>
            </a:pPr>
            <a:r>
              <a:rPr lang="fa-IR" sz="2000" b="1" dirty="0" smtClean="0">
                <a:ea typeface="Calibri"/>
                <a:cs typeface="B Nazanin"/>
              </a:rPr>
              <a:t>4. علت </a:t>
            </a:r>
            <a:r>
              <a:rPr lang="fa-IR" sz="2000" b="1" dirty="0">
                <a:ea typeface="Calibri"/>
                <a:cs typeface="B Nazanin"/>
              </a:rPr>
              <a:t>صوری: </a:t>
            </a:r>
            <a:r>
              <a:rPr lang="fa-IR" sz="2000" dirty="0">
                <a:ea typeface="Calibri"/>
                <a:cs typeface="B Nazanin"/>
              </a:rPr>
              <a:t>به چه شیوه و شکلی اقدام نمود؟ </a:t>
            </a:r>
            <a:endParaRPr lang="en-US" sz="2000" dirty="0"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dirty="0">
                <a:ea typeface="Calibri"/>
                <a:cs typeface="B Nazanin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41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332656"/>
            <a:ext cx="7056784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dirty="0">
                <a:cs typeface="B Nazanin" panose="00000400000000000000" pitchFamily="2" charset="-78"/>
              </a:rPr>
              <a:t> </a:t>
            </a:r>
          </a:p>
          <a:p>
            <a:pPr lvl="1" algn="r" rtl="1"/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    تطبیق </a:t>
            </a: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علل چهارگانه در نهضت حسینی</a:t>
            </a: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:</a:t>
            </a:r>
          </a:p>
          <a:p>
            <a:pPr algn="ctr" rtl="1"/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1. علت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فاعلی: </a:t>
            </a:r>
            <a:r>
              <a:rPr lang="fa-IR" sz="2000" b="1" dirty="0">
                <a:cs typeface="B Nazanin" panose="00000400000000000000" pitchFamily="2" charset="-78"/>
              </a:rPr>
              <a:t>امام حسین (ع)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000" dirty="0">
                <a:cs typeface="B Nazanin" panose="00000400000000000000" pitchFamily="2" charset="-78"/>
              </a:rPr>
              <a:t> لزوم تفکیک سیر (تاریخچه) و سیره (اسیر بسیره جدی و ابی)</a:t>
            </a:r>
            <a:endParaRPr lang="en-US" sz="2000" dirty="0">
              <a:cs typeface="B Nazanin" panose="00000400000000000000" pitchFamily="2" charset="-78"/>
            </a:endParaRPr>
          </a:p>
          <a:p>
            <a:pPr algn="r" rtl="1"/>
            <a:r>
              <a:rPr lang="en-US" sz="2800" b="1" dirty="0">
                <a:cs typeface="B Nazanin" panose="00000400000000000000" pitchFamily="2" charset="-78"/>
              </a:rPr>
              <a:t> </a:t>
            </a:r>
          </a:p>
          <a:p>
            <a:pPr algn="r" rtl="1"/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2. علت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غایی: </a:t>
            </a:r>
            <a:r>
              <a:rPr lang="fa-IR" sz="2000" b="1" dirty="0">
                <a:cs typeface="B Nazanin" panose="00000400000000000000" pitchFamily="2" charset="-78"/>
              </a:rPr>
              <a:t>حفظ دین: توحید:</a:t>
            </a:r>
            <a:r>
              <a:rPr lang="fa-IR" sz="2000" b="1" u="sng" dirty="0">
                <a:cs typeface="B Nazanin" panose="00000400000000000000" pitchFamily="2" charset="-78"/>
              </a:rPr>
              <a:t> تربیت </a:t>
            </a:r>
            <a:r>
              <a:rPr lang="fa-IR" sz="2000" b="1" dirty="0">
                <a:cs typeface="B Nazanin" panose="00000400000000000000" pitchFamily="2" charset="-78"/>
              </a:rPr>
              <a:t>انسان موحد و دینی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endParaRPr lang="fa-IR" sz="2000" b="1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600" dirty="0">
                <a:cs typeface="B Nazanin" panose="00000400000000000000" pitchFamily="2" charset="-78"/>
              </a:rPr>
              <a:t>تربیت انسان           زیستی: تربیت بدنی</a:t>
            </a:r>
            <a:endParaRPr lang="en-US" sz="16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600" dirty="0">
                <a:cs typeface="B Nazanin" panose="00000400000000000000" pitchFamily="2" charset="-78"/>
              </a:rPr>
              <a:t>                          </a:t>
            </a:r>
            <a:r>
              <a:rPr lang="fa-IR" sz="1600" dirty="0" smtClean="0">
                <a:cs typeface="B Nazanin" panose="00000400000000000000" pitchFamily="2" charset="-78"/>
              </a:rPr>
              <a:t> عقلانی</a:t>
            </a:r>
            <a:r>
              <a:rPr lang="fa-IR" sz="1600" dirty="0">
                <a:cs typeface="B Nazanin" panose="00000400000000000000" pitchFamily="2" charset="-78"/>
              </a:rPr>
              <a:t>: حجاز با هجرت  </a:t>
            </a:r>
            <a:r>
              <a:rPr lang="fa-IR" sz="1600" dirty="0" smtClean="0">
                <a:cs typeface="B Nazanin" panose="00000400000000000000" pitchFamily="2" charset="-78"/>
              </a:rPr>
              <a:t>-  </a:t>
            </a:r>
            <a:r>
              <a:rPr lang="fa-IR" sz="1600" dirty="0">
                <a:cs typeface="B Nazanin" panose="00000400000000000000" pitchFamily="2" charset="-78"/>
              </a:rPr>
              <a:t>عراقین: جهاد با خونش </a:t>
            </a:r>
            <a:r>
              <a:rPr lang="fa-IR" sz="1600" dirty="0" smtClean="0">
                <a:cs typeface="B Nazanin" panose="00000400000000000000" pitchFamily="2" charset="-78"/>
              </a:rPr>
              <a:t>-  </a:t>
            </a:r>
            <a:r>
              <a:rPr lang="fa-IR" sz="1600" dirty="0">
                <a:cs typeface="B Nazanin" panose="00000400000000000000" pitchFamily="2" charset="-78"/>
              </a:rPr>
              <a:t>شامات: با اسارت خانواده</a:t>
            </a:r>
            <a:endParaRPr lang="en-US" sz="16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1600" dirty="0">
                <a:cs typeface="B Nazanin" panose="00000400000000000000" pitchFamily="2" charset="-78"/>
              </a:rPr>
              <a:t>                          </a:t>
            </a:r>
            <a:r>
              <a:rPr lang="fa-IR" sz="1600" dirty="0" smtClean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قلبی: علت ماندگاری: نفوذ در قلب ها و دل ها</a:t>
            </a:r>
            <a:endParaRPr lang="en-US" sz="1600" dirty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3. علت </a:t>
            </a:r>
            <a:r>
              <a:rPr lang="fa-IR" sz="2000" b="1" dirty="0">
                <a:solidFill>
                  <a:srgbClr val="00B050"/>
                </a:solidFill>
                <a:cs typeface="B Nazanin" panose="00000400000000000000" pitchFamily="2" charset="-78"/>
              </a:rPr>
              <a:t>مادی: </a:t>
            </a:r>
            <a:r>
              <a:rPr lang="fa-IR" sz="2000" b="1" dirty="0">
                <a:cs typeface="B Nazanin" panose="00000400000000000000" pitchFamily="2" charset="-78"/>
              </a:rPr>
              <a:t>عوامل شکل گیری </a:t>
            </a:r>
            <a:r>
              <a:rPr lang="fa-IR" sz="2000" b="1" dirty="0" smtClean="0">
                <a:cs typeface="B Nazanin" panose="00000400000000000000" pitchFamily="2" charset="-78"/>
              </a:rPr>
              <a:t>قیام</a:t>
            </a:r>
          </a:p>
          <a:p>
            <a:pPr algn="r" rtl="1"/>
            <a:endParaRPr lang="en-US" sz="700" b="1" dirty="0">
              <a:cs typeface="B Nazanin" panose="00000400000000000000" pitchFamily="2" charset="-78"/>
            </a:endParaRPr>
          </a:p>
          <a:p>
            <a:pPr marL="742950" lvl="1" indent="-285750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بیعت خواستن یزید</a:t>
            </a:r>
            <a:endParaRPr lang="en-US" dirty="0">
              <a:cs typeface="B Nazanin" panose="00000400000000000000" pitchFamily="2" charset="-78"/>
            </a:endParaRPr>
          </a:p>
          <a:p>
            <a:pPr marL="742950" lvl="1" indent="-285750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دعوت کوفیان</a:t>
            </a:r>
            <a:endParaRPr lang="en-US" dirty="0">
              <a:cs typeface="B Nazanin" panose="00000400000000000000" pitchFamily="2" charset="-78"/>
            </a:endParaRPr>
          </a:p>
          <a:p>
            <a:pPr marL="742950" lvl="1" indent="-285750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امر به معروف و نهی از منکر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en-US" sz="2000" b="1" dirty="0">
                <a:cs typeface="B Nazanin" panose="00000400000000000000" pitchFamily="2" charset="-78"/>
              </a:rPr>
              <a:t> </a:t>
            </a:r>
          </a:p>
          <a:p>
            <a:pPr algn="r" rtl="1"/>
            <a:r>
              <a:rPr lang="fa-IR" sz="2000" b="1" dirty="0" smtClean="0">
                <a:solidFill>
                  <a:srgbClr val="00B050"/>
                </a:solidFill>
                <a:cs typeface="B Nazanin" panose="00000400000000000000" pitchFamily="2" charset="-78"/>
              </a:rPr>
              <a:t>4. علت صوری: </a:t>
            </a:r>
            <a:r>
              <a:rPr lang="fa-IR" sz="2000" b="1" dirty="0" smtClean="0">
                <a:cs typeface="B Nazanin" panose="00000400000000000000" pitchFamily="2" charset="-78"/>
              </a:rPr>
              <a:t>شکل </a:t>
            </a:r>
            <a:r>
              <a:rPr lang="fa-IR" sz="2000" b="1" dirty="0">
                <a:cs typeface="B Nazanin" panose="00000400000000000000" pitchFamily="2" charset="-78"/>
              </a:rPr>
              <a:t>و شمایل قیام و شعارهای عاشورا : روش تبلیغ در نهضت حسینی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/>
            <a:endParaRPr lang="fa-IR" sz="2000" dirty="0">
              <a:cs typeface="B Nazanin" panose="00000400000000000000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36096" y="335699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36096" y="3356992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36096" y="3355549"/>
            <a:ext cx="432048" cy="550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0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260648"/>
            <a:ext cx="7056784" cy="6336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572" y="1124744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نهضت حسینی </a:t>
            </a:r>
          </a:p>
          <a:p>
            <a:pPr algn="ctr" rtl="1">
              <a:lnSpc>
                <a:spcPct val="200000"/>
              </a:lnSpc>
            </a:pPr>
            <a:r>
              <a:rPr lang="fa-I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فصل پنجم: تحلیل واقعه عاشورا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7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1393</Words>
  <Application>Microsoft Office PowerPoint</Application>
  <PresentationFormat>On-screen Show (4:3)</PresentationFormat>
  <Paragraphs>305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 Nazanin</vt:lpstr>
      <vt:lpstr>Calibri</vt:lpstr>
      <vt:lpstr>Wingdings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HANIEH-ELINA</dc:creator>
  <cp:lastModifiedBy>ashkan</cp:lastModifiedBy>
  <cp:revision>69</cp:revision>
  <dcterms:created xsi:type="dcterms:W3CDTF">2013-10-12T00:10:08Z</dcterms:created>
  <dcterms:modified xsi:type="dcterms:W3CDTF">2013-12-27T14:14:11Z</dcterms:modified>
</cp:coreProperties>
</file>