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F87A1-F5C5-4B49-9BF5-546E85D23272}" type="datetimeFigureOut">
              <a:rPr lang="en-US" smtClean="0"/>
              <a:pPr/>
              <a:t>12/31/2013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F7D5-287E-4C62-84ED-EEC2A184E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1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1124744"/>
            <a:ext cx="6192688" cy="5132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fa-IR" sz="2800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ea typeface="Calibri"/>
                <a:cs typeface="B Nazanin" panose="00000400000000000000" pitchFamily="2" charset="-78"/>
              </a:rPr>
              <a:t>امر به معروف و </a:t>
            </a:r>
            <a:r>
              <a:rPr lang="fa-IR" sz="2800" b="1" kern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ea typeface="Calibri"/>
                <a:cs typeface="B Nazanin" panose="00000400000000000000" pitchFamily="2" charset="-78"/>
              </a:rPr>
              <a:t>نهی </a:t>
            </a:r>
            <a:r>
              <a:rPr lang="fa-IR" sz="2800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/>
                <a:ea typeface="Calibri"/>
                <a:cs typeface="B Nazanin" panose="00000400000000000000" pitchFamily="2" charset="-78"/>
              </a:rPr>
              <a:t>از منکر در سیره </a:t>
            </a:r>
            <a:endParaRPr lang="fa-IR" sz="2800" b="1" kern="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ea typeface="Calibri"/>
              <a:cs typeface="B Nazanin" panose="00000400000000000000" pitchFamily="2" charset="-78"/>
            </a:endParaRPr>
          </a:p>
          <a:p>
            <a:pPr lvl="0" algn="ctr" rtl="1">
              <a:lnSpc>
                <a:spcPct val="115000"/>
              </a:lnSpc>
              <a:spcAft>
                <a:spcPts val="1000"/>
              </a:spcAft>
              <a:defRPr/>
            </a:pPr>
            <a:endParaRPr lang="fa-IR" sz="2800" b="1" kern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  <a:ea typeface="Calibri"/>
              <a:cs typeface="B Nazanin" panose="00000400000000000000" pitchFamily="2" charset="-78"/>
            </a:endParaRPr>
          </a:p>
          <a:p>
            <a:pPr lvl="2" indent="-342900" algn="r" rtl="1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جایگاه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امر به معروف و نهی از منکر در نهضت حسینی </a:t>
            </a:r>
          </a:p>
          <a:p>
            <a:pPr marL="1485900" lvl="4" algn="r" rtl="1">
              <a:spcAft>
                <a:spcPts val="1000"/>
              </a:spcAft>
            </a:pPr>
            <a:r>
              <a:rPr lang="fa-I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B Nazanin" panose="00000400000000000000" pitchFamily="2" charset="-78"/>
              </a:rPr>
              <a:t>(مقایسه </a:t>
            </a:r>
            <a:r>
              <a:rPr lang="fa-IR" sz="2000" dirty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B Nazanin" panose="00000400000000000000" pitchFamily="2" charset="-78"/>
              </a:rPr>
              <a:t>با دیگر عوامل قیام </a:t>
            </a:r>
            <a:r>
              <a:rPr lang="fa-I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B Nazanin" panose="00000400000000000000" pitchFamily="2" charset="-78"/>
              </a:rPr>
              <a:t>حسینی)</a:t>
            </a:r>
          </a:p>
          <a:p>
            <a:pPr lvl="2" indent="-342900" algn="r" rtl="1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SA" sz="2000" dirty="0" smtClean="0">
                <a:ea typeface="Calibri"/>
                <a:cs typeface="B Nazanin" panose="00000400000000000000" pitchFamily="2" charset="-78"/>
              </a:rPr>
              <a:t>تاثیر </a:t>
            </a:r>
            <a:r>
              <a:rPr lang="ar-SA" sz="2000" dirty="0">
                <a:ea typeface="Calibri"/>
                <a:cs typeface="B Nazanin" panose="00000400000000000000" pitchFamily="2" charset="-78"/>
              </a:rPr>
              <a:t>متقابل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امر به معروف و نهی از منکر و نهضت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حسینی</a:t>
            </a:r>
          </a:p>
          <a:p>
            <a:pPr lvl="2" indent="-342900" algn="r" rtl="1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تاثیر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امر به معروف و نهی از منکر پس از حادثه کربلا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0" algn="r" rtl="1">
              <a:lnSpc>
                <a:spcPct val="115000"/>
              </a:lnSpc>
              <a:spcAft>
                <a:spcPts val="1000"/>
              </a:spcAft>
              <a:defRPr/>
            </a:pPr>
            <a:endParaRPr lang="en-US" sz="2800" b="1" kern="0" dirty="0">
              <a:solidFill>
                <a:sysClr val="windowText" lastClr="000000"/>
              </a:solidFill>
              <a:latin typeface="Lucida Sans Unicode"/>
              <a:ea typeface="Calibri"/>
              <a:cs typeface="B Nazanin" panose="00000400000000000000" pitchFamily="2" charset="-78"/>
            </a:endParaRPr>
          </a:p>
          <a:p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147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536" y="1025555"/>
            <a:ext cx="6192688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/>
              </a:rPr>
              <a:t>آسیب شناسی عملکرد مسلمانان </a:t>
            </a:r>
            <a:endParaRPr lang="fa-IR" sz="2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/>
              </a:rPr>
              <a:t>در </a:t>
            </a:r>
            <a:r>
              <a:rPr lang="ar-SA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/>
              </a:rPr>
              <a:t>رابطه با امر به معروف و نهی از </a:t>
            </a:r>
            <a:r>
              <a:rPr lang="ar-SA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/>
              </a:rPr>
              <a:t>منکر</a:t>
            </a:r>
            <a:endParaRPr lang="fa-IR" sz="2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ar-SA" sz="2000" dirty="0">
                <a:ea typeface="Calibri"/>
                <a:cs typeface="B Nazanin"/>
              </a:rPr>
              <a:t>محدود نمودن دایره معروف و منکر</a:t>
            </a:r>
            <a:endParaRPr lang="en-US" sz="20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ar-SA" sz="2000" dirty="0">
                <a:ea typeface="Calibri"/>
                <a:cs typeface="B Nazanin"/>
              </a:rPr>
              <a:t>محدود نمودن شیوه های عملی  امر به معروف و نهی از منکر</a:t>
            </a:r>
            <a:endParaRPr lang="en-US" sz="20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ar-SA" sz="2000" dirty="0">
                <a:ea typeface="Calibri"/>
                <a:cs typeface="B Nazanin"/>
              </a:rPr>
              <a:t>اکتفا به اقدامات فردی و عدم تمایل به اقدام و فکر جمعی</a:t>
            </a:r>
            <a:endParaRPr lang="en-US" sz="20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ar-SA" sz="2000" dirty="0">
                <a:ea typeface="Calibri"/>
                <a:cs typeface="B Nazanin"/>
              </a:rPr>
              <a:t>بی توجهی به آن به عنوان یک عمل عبادی </a:t>
            </a:r>
            <a:r>
              <a:rPr lang="ar-SA" sz="1600" b="1" dirty="0">
                <a:ea typeface="Calibri"/>
                <a:cs typeface="B Nazanin"/>
              </a:rPr>
              <a:t>(عدم درج در رساله های عملیه)</a:t>
            </a:r>
            <a:endParaRPr lang="en-US" sz="1600" b="1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ar-SA" sz="2000" dirty="0">
                <a:ea typeface="Calibri"/>
                <a:cs typeface="B Nazanin"/>
              </a:rPr>
              <a:t>ضعف همبستگی، همدردی و تعاون اسلامی میان مسلمانان</a:t>
            </a:r>
            <a:endParaRPr lang="en-US" sz="20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§"/>
            </a:pPr>
            <a:r>
              <a:rPr lang="ar-SA" sz="2000" dirty="0">
                <a:ea typeface="Calibri"/>
                <a:cs typeface="B Nazanin"/>
              </a:rPr>
              <a:t>نادیده گرفتن مسئولیت در مقابل اجتماع</a:t>
            </a:r>
            <a:endParaRPr lang="en-US" sz="2000" dirty="0">
              <a:ea typeface="Calibri"/>
              <a:cs typeface="Arial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778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1520" y="536190"/>
            <a:ext cx="618280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 algn="r" rtl="1">
              <a:buNone/>
            </a:pPr>
            <a:endParaRPr lang="fa-IR" sz="2800" dirty="0">
              <a:cs typeface="B Nazanin" panose="00000400000000000000" pitchFamily="2" charset="-78"/>
            </a:endParaRPr>
          </a:p>
          <a:p>
            <a:pPr marL="109728" indent="0" algn="ctr" rtl="1">
              <a:buNone/>
            </a:pPr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نکات تکمیلی: </a:t>
            </a:r>
          </a:p>
          <a:p>
            <a:pPr marL="624078" indent="-514350" algn="r" rtl="1">
              <a:buClr>
                <a:srgbClr val="FF0000"/>
              </a:buClr>
              <a:buFont typeface="+mj-lt"/>
              <a:buAutoNum type="arabicPeriod"/>
            </a:pPr>
            <a:endParaRPr lang="fa-IR" sz="4000" b="1" dirty="0">
              <a:cs typeface="B Nazanin" panose="00000400000000000000" pitchFamily="2" charset="-78"/>
            </a:endParaRPr>
          </a:p>
          <a:p>
            <a:pPr marL="109728" algn="r" rtl="1">
              <a:buClr>
                <a:srgbClr val="FF0000"/>
              </a:buClr>
            </a:pP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1. از </a:t>
            </a:r>
            <a:r>
              <a:rPr lang="fa-IR" sz="2400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شرایط «مصلح بودن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»:</a:t>
            </a:r>
          </a:p>
          <a:p>
            <a:pPr marL="566928" indent="-457200" algn="r" rtl="1">
              <a:buClr>
                <a:srgbClr val="FF0000"/>
              </a:buClr>
              <a:buAutoNum type="arabicPeriod"/>
            </a:pPr>
            <a:endParaRPr lang="fa-IR" sz="1100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566928" lvl="1" algn="r" rtl="1">
              <a:buClr>
                <a:srgbClr val="FF0000"/>
              </a:buClr>
            </a:pPr>
            <a:r>
              <a:rPr lang="fa-IR" sz="2000" dirty="0" smtClean="0">
                <a:cs typeface="B Nazanin" panose="00000400000000000000" pitchFamily="2" charset="-78"/>
              </a:rPr>
              <a:t>کرخ </a:t>
            </a:r>
            <a:r>
              <a:rPr lang="fa-IR" sz="2000" dirty="0">
                <a:cs typeface="B Nazanin" panose="00000400000000000000" pitchFamily="2" charset="-78"/>
              </a:rPr>
              <a:t>بودن اعصاب ≠ حساسیت شخصی  فردی 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(یادداشت های استاد)</a:t>
            </a:r>
          </a:p>
          <a:p>
            <a:pPr marL="566928" indent="-457200" algn="r" rtl="1">
              <a:buClr>
                <a:srgbClr val="FF0000"/>
              </a:buClr>
              <a:buFont typeface="+mj-lt"/>
              <a:buAutoNum type="arabicPeriod"/>
            </a:pPr>
            <a:endParaRPr lang="fa-IR" sz="3200" dirty="0">
              <a:cs typeface="B Nazanin" panose="00000400000000000000" pitchFamily="2" charset="-78"/>
            </a:endParaRPr>
          </a:p>
          <a:p>
            <a:pPr marL="109728" algn="r" rtl="1">
              <a:buClr>
                <a:srgbClr val="FF0000"/>
              </a:buClr>
            </a:pP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2. لزوم </a:t>
            </a:r>
            <a:r>
              <a:rPr lang="fa-IR" sz="2400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مبارزه با فساد ≠ فاسد 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(یادداشت های استاد)</a:t>
            </a:r>
          </a:p>
          <a:p>
            <a:pPr marL="566928" indent="-457200" algn="just" rtl="1">
              <a:buClr>
                <a:srgbClr val="FF0000"/>
              </a:buClr>
              <a:buFont typeface="+mj-lt"/>
              <a:buAutoNum type="arabicPeriod"/>
            </a:pPr>
            <a:endParaRPr lang="fa-IR" sz="3200" dirty="0">
              <a:cs typeface="B Nazanin" panose="00000400000000000000" pitchFamily="2" charset="-78"/>
            </a:endParaRPr>
          </a:p>
          <a:p>
            <a:pPr marL="109728" algn="just" rtl="1">
              <a:buClr>
                <a:srgbClr val="FF0000"/>
              </a:buClr>
            </a:pP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3. تعریف </a:t>
            </a:r>
            <a:r>
              <a:rPr lang="fa-IR" sz="2400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«معروف و منکر» از دیدگاه امام (ره): </a:t>
            </a:r>
            <a:endParaRPr lang="fa-IR" sz="2400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109728" algn="just" rtl="1">
              <a:buClr>
                <a:srgbClr val="FF0000"/>
              </a:buClr>
            </a:pPr>
            <a:endParaRPr lang="fa-IR" sz="1100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566928" lvl="1" algn="just" rtl="1">
              <a:buClr>
                <a:srgbClr val="FF0000"/>
              </a:buClr>
            </a:pPr>
            <a:r>
              <a:rPr lang="fa-IR" sz="2000" dirty="0" smtClean="0">
                <a:cs typeface="B Nazanin" panose="00000400000000000000" pitchFamily="2" charset="-78"/>
              </a:rPr>
              <a:t>«</a:t>
            </a:r>
            <a:r>
              <a:rPr lang="fa-IR" sz="2000" dirty="0">
                <a:cs typeface="B Nazanin" panose="00000400000000000000" pitchFamily="2" charset="-78"/>
              </a:rPr>
              <a:t>هر عملی که 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عقلا و یا شرعا واجب </a:t>
            </a:r>
            <a:r>
              <a:rPr lang="fa-IR" sz="2000" dirty="0">
                <a:cs typeface="B Nazanin" panose="00000400000000000000" pitchFamily="2" charset="-78"/>
              </a:rPr>
              <a:t>باشد امر به آن نیز واجب است و هر چیزی که 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عقلا قبیح و یا شرعا حرام </a:t>
            </a:r>
            <a:r>
              <a:rPr lang="fa-IR" sz="2000" dirty="0">
                <a:cs typeface="B Nazanin" panose="00000400000000000000" pitchFamily="2" charset="-78"/>
              </a:rPr>
              <a:t>باشد، نهی مردم از ارتکاب ان واجب است ...» </a:t>
            </a:r>
            <a:r>
              <a:rPr lang="fa-IR" sz="1600" dirty="0">
                <a:cs typeface="B Nazanin" panose="00000400000000000000" pitchFamily="2" charset="-78"/>
              </a:rPr>
              <a:t>امام خمینی، تحریر الوسیله، قم، دار العلم، ج 1، ص 463.</a:t>
            </a:r>
          </a:p>
          <a:p>
            <a:pPr marL="566928" indent="-457200" algn="just" rtl="1">
              <a:buClr>
                <a:srgbClr val="FF0000"/>
              </a:buClr>
              <a:buFont typeface="+mj-lt"/>
              <a:buAutoNum type="arabicPeriod"/>
            </a:pPr>
            <a:endParaRPr lang="en-US" b="1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endParaRPr lang="fa-IR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2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91580" y="1404633"/>
            <a:ext cx="5112568" cy="4264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امر به معروف و نهی از منکر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جلسه اول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28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55576" y="1606193"/>
            <a:ext cx="5184576" cy="364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 مباحث کلی مطرح در </a:t>
            </a:r>
            <a:r>
              <a:rPr lang="fa-I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کتاب :</a:t>
            </a:r>
            <a:endParaRPr lang="fa-IR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285750" marR="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fa-IR" sz="2000" b="1" dirty="0">
                <a:ea typeface="Calibri"/>
                <a:cs typeface="B Nazanin" panose="00000400000000000000" pitchFamily="2" charset="-78"/>
              </a:rPr>
              <a:t>اهمیت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 و 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جایگاه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 امر به معروف و نهی از منکر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285750" marR="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fa-IR" sz="2000" b="1" dirty="0">
                <a:ea typeface="Calibri"/>
                <a:cs typeface="B Nazanin" panose="00000400000000000000" pitchFamily="2" charset="-78"/>
              </a:rPr>
              <a:t>شرایط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 امر به معروف و نهی از منکر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285750" marR="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fa-IR" sz="2000" b="1" dirty="0">
                <a:ea typeface="Calibri"/>
                <a:cs typeface="B Nazanin" panose="00000400000000000000" pitchFamily="2" charset="-78"/>
              </a:rPr>
              <a:t>مراحل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 امر به معروف و نهی از منکر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285750" marR="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fa-IR" sz="2000" dirty="0">
                <a:ea typeface="Calibri"/>
                <a:cs typeface="B Nazanin" panose="00000400000000000000" pitchFamily="2" charset="-78"/>
              </a:rPr>
              <a:t>امر به معروف و هی از منکر در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 سیره </a:t>
            </a:r>
            <a:endParaRPr lang="en-US" sz="2000" b="1" dirty="0">
              <a:ea typeface="Calibri"/>
              <a:cs typeface="B Nazanin" panose="00000400000000000000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fa-IR" sz="2000" b="1" dirty="0">
                <a:ea typeface="Calibri"/>
                <a:cs typeface="B Nazanin" panose="00000400000000000000" pitchFamily="2" charset="-78"/>
              </a:rPr>
              <a:t>آسیب شناسی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(نقد) عملکرد مسلمانان از نگاه شهید مطهری</a:t>
            </a:r>
            <a:endParaRPr lang="en-US" sz="2000" dirty="0">
              <a:cs typeface="B Nazanin" panose="00000400000000000000" pitchFamily="2" charset="-78"/>
            </a:endParaRPr>
          </a:p>
          <a:p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2891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1520" y="476672"/>
            <a:ext cx="6192688" cy="6939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اهمیت و ضرورت </a:t>
            </a:r>
            <a:r>
              <a:rPr lang="fa-I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بحث</a:t>
            </a: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2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در روایات:</a:t>
            </a:r>
            <a:endParaRPr lang="en-US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marL="285750" indent="-285750" algn="just" rtl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a-IR" dirty="0">
                <a:ea typeface="Calibri"/>
                <a:cs typeface="B Nazanin" panose="00000400000000000000" pitchFamily="2" charset="-78"/>
              </a:rPr>
              <a:t>در فروع کافی: «</a:t>
            </a:r>
            <a:r>
              <a:rPr lang="fa-IR" b="1" dirty="0">
                <a:ea typeface="Calibri"/>
                <a:cs typeface="B Nazanin" panose="00000400000000000000" pitchFamily="2" charset="-78"/>
              </a:rPr>
              <a:t>بها تقام الفرائض و تامن المذاهب و تحل المکاسب و ترد المظالم و تعمر الارض و ینتصف من الاعداء و یستقیم الامر</a:t>
            </a:r>
            <a:r>
              <a:rPr lang="fa-IR" dirty="0">
                <a:ea typeface="Calibri"/>
                <a:cs typeface="B Nazanin" panose="00000400000000000000" pitchFamily="2" charset="-78"/>
              </a:rPr>
              <a:t>»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285750" indent="-285750" algn="just" rtl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a-IR" dirty="0">
                <a:ea typeface="Calibri"/>
                <a:cs typeface="B Nazanin" panose="00000400000000000000" pitchFamily="2" charset="-78"/>
              </a:rPr>
              <a:t>نامه امام حسین (ع) به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محمد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حنفیه: «ارید ان آمر باالمعروف و انهی عن المنکر»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285750" indent="-285750" algn="just" rtl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a-IR" dirty="0">
                <a:ea typeface="Calibri"/>
                <a:cs typeface="B Nazanin" panose="00000400000000000000" pitchFamily="2" charset="-78"/>
              </a:rPr>
              <a:t>روایت از امیرالمومنین (ع) در مورد مفهوم «</a:t>
            </a:r>
            <a:r>
              <a:rPr lang="fa-IR" b="1" dirty="0">
                <a:ea typeface="Calibri"/>
                <a:cs typeface="B Nazanin" panose="00000400000000000000" pitchFamily="2" charset="-78"/>
              </a:rPr>
              <a:t>میت الاحیاء</a:t>
            </a:r>
            <a:r>
              <a:rPr lang="fa-IR" dirty="0">
                <a:ea typeface="Calibri"/>
                <a:cs typeface="B Nazanin" panose="00000400000000000000" pitchFamily="2" charset="-78"/>
              </a:rPr>
              <a:t>» (یعنی مردگانی که در میان زنده ها هستند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)</a:t>
            </a:r>
          </a:p>
          <a:p>
            <a:pPr marL="285750" marR="0" indent="-28575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12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در آیات:</a:t>
            </a:r>
            <a:endParaRPr lang="en-US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lvl="1" algn="r" rtl="1"/>
            <a:r>
              <a:rPr lang="fa-IR" b="1" dirty="0">
                <a:ea typeface="Calibri"/>
                <a:cs typeface="B Nazanin" panose="00000400000000000000" pitchFamily="2" charset="-78"/>
              </a:rPr>
              <a:t>الف)</a:t>
            </a:r>
            <a:r>
              <a:rPr lang="fa-IR" dirty="0">
                <a:ea typeface="Calibri"/>
                <a:cs typeface="B Nazanin" panose="00000400000000000000" pitchFamily="2" charset="-78"/>
              </a:rPr>
              <a:t> ترک امر به معروف و نهی از منکر         </a:t>
            </a:r>
            <a:endParaRPr lang="fa-IR" dirty="0" smtClean="0">
              <a:ea typeface="Calibri"/>
              <a:cs typeface="B Nazanin" panose="00000400000000000000" pitchFamily="2" charset="-78"/>
            </a:endParaRPr>
          </a:p>
          <a:p>
            <a:pPr lvl="2" algn="r" rtl="1">
              <a:spcAft>
                <a:spcPts val="1000"/>
              </a:spcAft>
            </a:pPr>
            <a:r>
              <a:rPr lang="fa-IR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علت </a:t>
            </a:r>
            <a:r>
              <a:rPr lang="fa-IR" dirty="0">
                <a:solidFill>
                  <a:schemeClr val="accent1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اصلی هلاکت جوامع پیشین (هود/116 – مائده/79)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Calibri"/>
              <a:cs typeface="B Nazanin" panose="00000400000000000000" pitchFamily="2" charset="-78"/>
            </a:endParaRPr>
          </a:p>
          <a:p>
            <a:pPr lvl="1" algn="r" rtl="1"/>
            <a:r>
              <a:rPr lang="fa-IR" b="1" dirty="0">
                <a:ea typeface="Calibri"/>
                <a:cs typeface="B Nazanin" panose="00000400000000000000" pitchFamily="2" charset="-78"/>
              </a:rPr>
              <a:t>ب)</a:t>
            </a:r>
            <a:r>
              <a:rPr lang="fa-IR" dirty="0">
                <a:ea typeface="Calibri"/>
                <a:cs typeface="B Nazanin" panose="00000400000000000000" pitchFamily="2" charset="-78"/>
              </a:rPr>
              <a:t> امر به معروف و نهی از منکر            </a:t>
            </a:r>
            <a:endParaRPr lang="fa-IR" dirty="0" smtClean="0">
              <a:ea typeface="Calibri"/>
              <a:cs typeface="B Nazanin" panose="00000400000000000000" pitchFamily="2" charset="-78"/>
            </a:endParaRPr>
          </a:p>
          <a:p>
            <a:pPr lvl="2" algn="r" rtl="1">
              <a:spcAft>
                <a:spcPts val="1000"/>
              </a:spcAft>
            </a:pPr>
            <a:r>
              <a:rPr lang="fa-IR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شرط </a:t>
            </a:r>
            <a:r>
              <a:rPr lang="fa-IR" dirty="0">
                <a:solidFill>
                  <a:schemeClr val="accent1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رستگاری و فلاح (آل عمران/104)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Calibri"/>
              <a:cs typeface="B Nazanin" panose="00000400000000000000" pitchFamily="2" charset="-78"/>
            </a:endParaRPr>
          </a:p>
          <a:p>
            <a:pPr lvl="1" algn="r" rtl="1"/>
            <a:r>
              <a:rPr lang="fa-IR" b="1" dirty="0">
                <a:ea typeface="Calibri"/>
                <a:cs typeface="B Nazanin" panose="00000400000000000000" pitchFamily="2" charset="-78"/>
              </a:rPr>
              <a:t>ج)</a:t>
            </a:r>
            <a:r>
              <a:rPr lang="fa-IR" dirty="0">
                <a:ea typeface="Calibri"/>
                <a:cs typeface="B Nazanin" panose="00000400000000000000" pitchFamily="2" charset="-78"/>
              </a:rPr>
              <a:t> امر به معروف و نهی از منکر            </a:t>
            </a:r>
            <a:endParaRPr lang="fa-IR" dirty="0" smtClean="0">
              <a:ea typeface="Calibri"/>
              <a:cs typeface="B Nazanin" panose="00000400000000000000" pitchFamily="2" charset="-78"/>
            </a:endParaRPr>
          </a:p>
          <a:p>
            <a:pPr lvl="2" algn="r" rtl="1">
              <a:spcAft>
                <a:spcPts val="1000"/>
              </a:spcAft>
            </a:pPr>
            <a:r>
              <a:rPr lang="fa-IR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شرط </a:t>
            </a:r>
            <a:r>
              <a:rPr lang="fa-IR" dirty="0">
                <a:solidFill>
                  <a:schemeClr val="accent1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بهترین امت بودن (آل عمران/110)</a:t>
            </a:r>
            <a:endParaRPr lang="en-US" dirty="0">
              <a:solidFill>
                <a:schemeClr val="accent1">
                  <a:lumMod val="75000"/>
                </a:schemeClr>
              </a:solidFill>
              <a:ea typeface="Calibri"/>
              <a:cs typeface="B Nazanin" panose="00000400000000000000" pitchFamily="2" charset="-78"/>
            </a:endParaRP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  <a:p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28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1520" y="476672"/>
            <a:ext cx="6192688" cy="625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تعریف امر به معروف و نهی از منکر       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مفهومی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موسع</a:t>
            </a:r>
          </a:p>
          <a:p>
            <a:pPr marL="28575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en-US" sz="900" dirty="0">
              <a:ea typeface="Calibri"/>
              <a:cs typeface="B Nazanin" panose="00000400000000000000" pitchFamily="2" charset="-78"/>
            </a:endParaRPr>
          </a:p>
          <a:p>
            <a:pPr marL="285750" marR="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جایگاه امر به معروف و نهی از منکر در نظام اسلامی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ea typeface="Calibri"/>
                <a:cs typeface="B Nazanin" panose="00000400000000000000" pitchFamily="2" charset="-78"/>
              </a:rPr>
              <a:t>هر چیز دو علت دارد        علت موجده: عامل بوجود آورنده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ea typeface="Calibri"/>
                <a:cs typeface="B Nazanin" panose="00000400000000000000" pitchFamily="2" charset="-78"/>
              </a:rPr>
              <a:t>                                 علت مبقیه: باعث بقای آن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b="1" dirty="0">
                <a:solidFill>
                  <a:schemeClr val="accent2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امر به معروف و نهی از منکر                  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   </a:t>
            </a:r>
            <a:r>
              <a:rPr lang="fa-IR" b="1" dirty="0">
                <a:solidFill>
                  <a:schemeClr val="accent2">
                    <a:lumMod val="75000"/>
                  </a:schemeClr>
                </a:solidFill>
                <a:ea typeface="Calibri"/>
                <a:cs typeface="B Nazanin" panose="00000400000000000000" pitchFamily="2" charset="-78"/>
              </a:rPr>
              <a:t>علت مبقیه اسلام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285750" marR="0" indent="-2857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a-IR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مبنای امر به معروف و نهی از منکر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1500" dirty="0">
                <a:ea typeface="Calibri"/>
                <a:cs typeface="B Nazanin" panose="00000400000000000000" pitchFamily="2" charset="-78"/>
              </a:rPr>
              <a:t>«ولایت عام» مومنین به یکدیگر        مبنا و منشا ولایت: سرنوشت مشترک</a:t>
            </a:r>
            <a:endParaRPr lang="en-US" sz="15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1500" dirty="0">
                <a:ea typeface="Calibri"/>
                <a:cs typeface="B Nazanin" panose="00000400000000000000" pitchFamily="2" charset="-78"/>
              </a:rPr>
              <a:t>ایمان         ورود به جامعه اسلامی              سرنوشت مشترک               </a:t>
            </a:r>
            <a:r>
              <a:rPr lang="fa-IR" sz="1500" dirty="0" smtClean="0">
                <a:ea typeface="Calibri"/>
                <a:cs typeface="B Nazanin" panose="00000400000000000000" pitchFamily="2" charset="-78"/>
              </a:rPr>
              <a:t>  </a:t>
            </a:r>
            <a:r>
              <a:rPr lang="fa-IR" sz="1500" dirty="0">
                <a:ea typeface="Calibri"/>
                <a:cs typeface="B Nazanin" panose="00000400000000000000" pitchFamily="2" charset="-78"/>
              </a:rPr>
              <a:t>ولایت مومنین به یکدیگر</a:t>
            </a:r>
            <a:endParaRPr lang="en-US" sz="15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ea typeface="Calibri"/>
                <a:cs typeface="B Nazanin" panose="00000400000000000000" pitchFamily="2" charset="-78"/>
              </a:rPr>
              <a:t>                                 </a:t>
            </a:r>
            <a:endParaRPr lang="fa-IR" dirty="0" smtClean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fa-IR" sz="600" dirty="0"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1700" dirty="0" smtClean="0">
                <a:ea typeface="Calibri"/>
                <a:cs typeface="B Nazanin" panose="00000400000000000000" pitchFamily="2" charset="-78"/>
              </a:rPr>
              <a:t>کلکم </a:t>
            </a:r>
            <a:r>
              <a:rPr lang="fa-IR" sz="1700" dirty="0">
                <a:ea typeface="Calibri"/>
                <a:cs typeface="B Nazanin" panose="00000400000000000000" pitchFamily="2" charset="-78"/>
              </a:rPr>
              <a:t>راع و کلکم مسئول عن رعیته</a:t>
            </a:r>
            <a:endParaRPr lang="en-US" sz="1700" dirty="0">
              <a:ea typeface="Calibri"/>
              <a:cs typeface="B Nazanin" panose="00000400000000000000" pitchFamily="2" charset="-78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1700" dirty="0" smtClean="0">
                <a:ea typeface="Calibri"/>
                <a:cs typeface="B Nazanin" panose="00000400000000000000" pitchFamily="2" charset="-78"/>
              </a:rPr>
              <a:t>تمثیل </a:t>
            </a:r>
            <a:r>
              <a:rPr lang="fa-IR" sz="1700" dirty="0">
                <a:ea typeface="Calibri"/>
                <a:cs typeface="B Nazanin" panose="00000400000000000000" pitchFamily="2" charset="-78"/>
              </a:rPr>
              <a:t>جسد و کشتی</a:t>
            </a:r>
            <a:endParaRPr lang="en-US" sz="1700" dirty="0">
              <a:ea typeface="Calibri"/>
              <a:cs typeface="B Nazanin" panose="00000400000000000000" pitchFamily="2" charset="-78"/>
            </a:endParaRP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059832" y="764704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211960" y="4149080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724128" y="458112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923928" y="458112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123728" y="457660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Left Arrow 10"/>
          <p:cNvSpPr/>
          <p:nvPr/>
        </p:nvSpPr>
        <p:spPr>
          <a:xfrm>
            <a:off x="2663788" y="2636912"/>
            <a:ext cx="792088" cy="381000"/>
          </a:xfrm>
          <a:prstGeom prst="leftArrow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 rot="16200000">
            <a:off x="3031350" y="4923167"/>
            <a:ext cx="633028" cy="381000"/>
          </a:xfrm>
          <a:prstGeom prst="leftArrow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4211960" y="1916832"/>
            <a:ext cx="144016" cy="504056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7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536" y="567127"/>
            <a:ext cx="5904656" cy="572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/>
              </a:rPr>
              <a:t>شرایط امر به معروف و نهی از </a:t>
            </a:r>
            <a:r>
              <a:rPr lang="fa-I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/>
              </a:rPr>
              <a:t>منکر</a:t>
            </a: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105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ea typeface="Calibri"/>
                <a:cs typeface="B Nazanin"/>
              </a:rPr>
              <a:t>1. علم و بصیرت</a:t>
            </a:r>
            <a:r>
              <a:rPr lang="fa-IR" sz="2000" dirty="0">
                <a:ea typeface="Calibri"/>
                <a:cs typeface="Arial"/>
              </a:rPr>
              <a:t>: </a:t>
            </a:r>
            <a:r>
              <a:rPr lang="fa-IR" sz="2000" dirty="0">
                <a:ea typeface="Calibri"/>
                <a:cs typeface="B Nazanin"/>
              </a:rPr>
              <a:t>قدرت تشخیص حق و باطل</a:t>
            </a:r>
            <a:endParaRPr lang="en-US" sz="20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ea typeface="Calibri"/>
                <a:cs typeface="B Nazanin"/>
              </a:rPr>
              <a:t>2. امکان و قدرت</a:t>
            </a:r>
            <a:r>
              <a:rPr lang="fa-IR" sz="2000" dirty="0">
                <a:ea typeface="Calibri"/>
                <a:cs typeface="Arial"/>
              </a:rPr>
              <a:t>: </a:t>
            </a:r>
            <a:endParaRPr lang="fa-IR" sz="2000" dirty="0" smtClean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</a:pPr>
            <a:r>
              <a:rPr lang="fa-IR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Calibri"/>
                <a:cs typeface="Arial"/>
              </a:rPr>
              <a:t>(</a:t>
            </a:r>
            <a:r>
              <a:rPr lang="fa-IR" b="1" dirty="0">
                <a:solidFill>
                  <a:schemeClr val="tx1">
                    <a:lumMod val="65000"/>
                    <a:lumOff val="35000"/>
                  </a:schemeClr>
                </a:solidFill>
                <a:ea typeface="Calibri"/>
                <a:cs typeface="B Nazanin"/>
              </a:rPr>
              <a:t>مبنای تشکیل حکومت اسلامی)        کسب قدرت و «ولایت از قبل جائر»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ea typeface="Calibri"/>
                <a:cs typeface="B Nazanin"/>
              </a:rPr>
              <a:t>3. اثر گذاری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ea typeface="Calibri"/>
                <a:cs typeface="B Nazanin"/>
              </a:rPr>
              <a:t>4. عدم ترتب مفسده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fa-IR" sz="2400" b="1" dirty="0">
              <a:solidFill>
                <a:srgbClr val="FF0000"/>
              </a:solidFill>
              <a:ea typeface="Calibri"/>
              <a:cs typeface="B Nazanin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solidFill>
                  <a:srgbClr val="FF0000"/>
                </a:solidFill>
                <a:ea typeface="Calibri"/>
                <a:cs typeface="B Nazanin"/>
              </a:rPr>
              <a:t>نکته:</a:t>
            </a:r>
            <a:endParaRPr lang="en-US" sz="2400" b="1" dirty="0">
              <a:solidFill>
                <a:srgbClr val="FF0000"/>
              </a:solidFill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>
                <a:ea typeface="Calibri"/>
                <a:cs typeface="B Nazanin"/>
              </a:rPr>
              <a:t>شروط امر به معروف و نهی از منکر :  شرط واجب    و   </a:t>
            </a:r>
            <a:r>
              <a:rPr lang="fa-IR" sz="2000" b="1" dirty="0" smtClean="0">
                <a:ea typeface="Calibri"/>
                <a:cs typeface="B Nazanin"/>
              </a:rPr>
              <a:t>  </a:t>
            </a:r>
            <a:r>
              <a:rPr lang="fa-IR" sz="2000" b="1" u="sng" dirty="0">
                <a:solidFill>
                  <a:srgbClr val="FF0000"/>
                </a:solidFill>
                <a:ea typeface="Calibri"/>
                <a:cs typeface="B Nazanin"/>
              </a:rPr>
              <a:t>نه </a:t>
            </a:r>
            <a:r>
              <a:rPr lang="fa-IR" sz="2000" b="1" dirty="0">
                <a:ea typeface="Calibri"/>
                <a:cs typeface="B Nazanin"/>
              </a:rPr>
              <a:t>شرط وجوب</a:t>
            </a:r>
            <a:endParaRPr lang="en-US" sz="20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600" dirty="0">
                <a:ea typeface="Calibri"/>
                <a:cs typeface="B Nazanin"/>
              </a:rPr>
              <a:t>                  </a:t>
            </a:r>
            <a:r>
              <a:rPr lang="fa-IR" sz="600" dirty="0" smtClean="0">
                <a:ea typeface="Calibri"/>
                <a:cs typeface="B Nazanin"/>
              </a:rPr>
              <a:t> </a:t>
            </a:r>
            <a:endParaRPr lang="fa-IR" sz="600" dirty="0">
              <a:ea typeface="Calibri"/>
              <a:cs typeface="B Nazanin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3200" dirty="0">
                <a:ea typeface="Calibri"/>
                <a:cs typeface="B Nazanin"/>
              </a:rPr>
              <a:t>         </a:t>
            </a:r>
            <a:r>
              <a:rPr lang="fa-IR" sz="3200" dirty="0" smtClean="0">
                <a:ea typeface="Calibri"/>
                <a:cs typeface="B Nazanin"/>
              </a:rPr>
              <a:t>     </a:t>
            </a:r>
            <a:r>
              <a:rPr lang="fa-IR" sz="1700" dirty="0" smtClean="0">
                <a:ea typeface="Calibri"/>
                <a:cs typeface="B Nazanin"/>
              </a:rPr>
              <a:t>(</a:t>
            </a:r>
            <a:r>
              <a:rPr lang="fa-IR" sz="1700" dirty="0">
                <a:ea typeface="Calibri"/>
                <a:cs typeface="B Nazanin"/>
              </a:rPr>
              <a:t>مثال: شرط وضو برای نماز)      (مثال: شرط استطاعت برای حج)</a:t>
            </a:r>
            <a:endParaRPr lang="en-US" sz="1700" dirty="0">
              <a:ea typeface="Calibri"/>
              <a:cs typeface="Arial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131840" y="2708920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131840" y="5301208"/>
            <a:ext cx="144016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31640" y="5301208"/>
            <a:ext cx="144016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77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704279"/>
            <a:ext cx="6192688" cy="544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b="1" dirty="0">
                <a:solidFill>
                  <a:srgbClr val="FF0000"/>
                </a:solidFill>
                <a:ea typeface="Calibri"/>
                <a:cs typeface="B Nazanin" panose="00000400000000000000" pitchFamily="2" charset="-78"/>
              </a:rPr>
              <a:t>نکته:</a:t>
            </a:r>
            <a:endParaRPr lang="fa-IR" b="1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 احکام اسلامی 2 گونه هستند       </a:t>
            </a:r>
            <a:endParaRPr lang="fa-IR" sz="24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fa-IR" sz="2000" b="1" dirty="0" smtClean="0">
                <a:ea typeface="Calibri"/>
                <a:cs typeface="B Nazanin" panose="00000400000000000000" pitchFamily="2" charset="-78"/>
              </a:rPr>
              <a:t>به 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شکل و صورت توصیه شده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(مانند نماز)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1714500" algn="l"/>
              </a:tabLst>
            </a:pPr>
            <a:r>
              <a:rPr lang="fa-IR" sz="2000" b="1" dirty="0">
                <a:ea typeface="Calibri"/>
                <a:cs typeface="B Nazanin" panose="00000400000000000000" pitchFamily="2" charset="-78"/>
              </a:rPr>
              <a:t>	</a:t>
            </a:r>
            <a:r>
              <a:rPr lang="fa-IR" sz="2000" b="1" dirty="0" smtClean="0">
                <a:ea typeface="Calibri"/>
                <a:cs typeface="B Nazanin" panose="00000400000000000000" pitchFamily="2" charset="-78"/>
              </a:rPr>
              <a:t>به 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نتیجه توصیه شده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(مانند امر به معروف و نهی از منکر)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1600" dirty="0">
                <a:ea typeface="Calibri"/>
                <a:cs typeface="B Nazanin" panose="00000400000000000000" pitchFamily="2" charset="-78"/>
              </a:rPr>
              <a:t>                                                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endParaRPr lang="fa-IR" sz="100" b="1" dirty="0" smtClean="0">
              <a:ea typeface="Calibri"/>
              <a:cs typeface="B Nazanin" panose="00000400000000000000" pitchFamily="2" charset="-78"/>
            </a:endParaRPr>
          </a:p>
          <a:p>
            <a:pPr lvl="3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400" dirty="0" smtClean="0">
                <a:ea typeface="Calibri"/>
                <a:cs typeface="B Nazanin" panose="00000400000000000000" pitchFamily="2" charset="-78"/>
              </a:rPr>
              <a:t>نتیجه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: اصلاح جامعه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endParaRPr lang="fa-IR" b="1" dirty="0" smtClean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endParaRPr lang="fa-IR" b="1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اعمال 2دسته هستند                   </a:t>
            </a:r>
            <a:endParaRPr lang="fa-IR" sz="24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marL="800100" lvl="1" indent="-3429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1714500" algn="l"/>
              </a:tabLst>
            </a:pPr>
            <a:r>
              <a:rPr lang="fa-IR" sz="2000" b="1" dirty="0" smtClean="0">
                <a:ea typeface="Calibri"/>
                <a:cs typeface="B Nazanin" panose="00000400000000000000" pitchFamily="2" charset="-78"/>
              </a:rPr>
              <a:t>تعبدی 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محض: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نماز، روزه و ...       </a:t>
            </a:r>
          </a:p>
          <a:p>
            <a:pPr marL="800100" lvl="1" indent="-3429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1714500" algn="l"/>
              </a:tabLst>
            </a:pPr>
            <a:r>
              <a:rPr lang="fa-IR" sz="2000" b="1" dirty="0" smtClean="0">
                <a:ea typeface="Calibri"/>
                <a:cs typeface="B Nazanin" panose="00000400000000000000" pitchFamily="2" charset="-78"/>
              </a:rPr>
              <a:t>تعبد 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+ منطق :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امر به معروف و نهی از منکر و ...  </a:t>
            </a:r>
            <a:endParaRPr lang="en-US" sz="2000" dirty="0">
              <a:ea typeface="Calibri"/>
              <a:cs typeface="B Nazanin" panose="00000400000000000000" pitchFamily="2" charset="-78"/>
            </a:endParaRPr>
          </a:p>
        </p:txBody>
      </p:sp>
      <p:sp>
        <p:nvSpPr>
          <p:cNvPr id="5" name="Left Arrow 4"/>
          <p:cNvSpPr/>
          <p:nvPr/>
        </p:nvSpPr>
        <p:spPr>
          <a:xfrm rot="16200000">
            <a:off x="3471831" y="2728969"/>
            <a:ext cx="565115" cy="381000"/>
          </a:xfrm>
          <a:prstGeom prst="leftArrow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5724128" y="1844824"/>
            <a:ext cx="144016" cy="576064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1520" y="476672"/>
            <a:ext cx="61926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 algn="r" rtl="1">
              <a:buNone/>
            </a:pPr>
            <a:r>
              <a:rPr lang="fa-IR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شرایط وجوب امر به معروف:</a:t>
            </a:r>
          </a:p>
          <a:p>
            <a:pPr marL="109728" indent="0" algn="r" rtl="1">
              <a:buNone/>
            </a:pPr>
            <a:endParaRPr lang="fa-IR" sz="2400" b="1" dirty="0">
              <a:cs typeface="B Nazanin" panose="00000400000000000000" pitchFamily="2" charset="-78"/>
            </a:endParaRPr>
          </a:p>
          <a:p>
            <a:pPr marL="109728" algn="r" rtl="1">
              <a:buClrTx/>
            </a:pPr>
            <a:r>
              <a:rPr lang="fa-IR" sz="2000" b="1" dirty="0" smtClean="0">
                <a:cs typeface="B Nazanin" panose="00000400000000000000" pitchFamily="2" charset="-78"/>
              </a:rPr>
              <a:t>1. شرط </a:t>
            </a:r>
            <a:r>
              <a:rPr lang="fa-IR" sz="2000" b="1" dirty="0">
                <a:cs typeface="B Nazanin" panose="00000400000000000000" pitchFamily="2" charset="-78"/>
              </a:rPr>
              <a:t>نظری: علم و بصیرت در دین</a:t>
            </a:r>
          </a:p>
          <a:p>
            <a:pPr marL="109728" algn="r" rtl="1">
              <a:buClrTx/>
            </a:pPr>
            <a:endParaRPr lang="fa-IR" sz="2000" b="1" dirty="0" smtClean="0">
              <a:cs typeface="B Nazanin" panose="00000400000000000000" pitchFamily="2" charset="-78"/>
            </a:endParaRPr>
          </a:p>
          <a:p>
            <a:pPr marL="109728" algn="r" rtl="1">
              <a:buClrTx/>
            </a:pPr>
            <a:r>
              <a:rPr lang="fa-IR" sz="2000" b="1" dirty="0" smtClean="0">
                <a:cs typeface="B Nazanin" panose="00000400000000000000" pitchFamily="2" charset="-78"/>
              </a:rPr>
              <a:t>2. شرط عمل        عدم </a:t>
            </a:r>
            <a:r>
              <a:rPr lang="fa-IR" sz="2000" b="1" dirty="0">
                <a:cs typeface="B Nazanin" panose="00000400000000000000" pitchFamily="2" charset="-78"/>
              </a:rPr>
              <a:t>ترتب مفسده برای اسلام</a:t>
            </a:r>
          </a:p>
          <a:p>
            <a:pPr marL="109728" indent="0" algn="r" rtl="1">
              <a:buClrTx/>
              <a:buNone/>
            </a:pPr>
            <a:endParaRPr lang="fa-IR" sz="1400" b="1" dirty="0">
              <a:cs typeface="B Nazanin" panose="00000400000000000000" pitchFamily="2" charset="-78"/>
            </a:endParaRPr>
          </a:p>
          <a:p>
            <a:pPr marL="109728" indent="0" algn="r" rtl="1">
              <a:buClrTx/>
              <a:buNone/>
            </a:pPr>
            <a:r>
              <a:rPr lang="fa-IR" sz="2000" b="1" dirty="0" smtClean="0">
                <a:cs typeface="B Nazanin" panose="00000400000000000000" pitchFamily="2" charset="-78"/>
              </a:rPr>
              <a:t>	            احتمال </a:t>
            </a:r>
            <a:r>
              <a:rPr lang="fa-IR" sz="2000" b="1" dirty="0">
                <a:cs typeface="B Nazanin" panose="00000400000000000000" pitchFamily="2" charset="-78"/>
              </a:rPr>
              <a:t>اثر</a:t>
            </a:r>
          </a:p>
          <a:p>
            <a:pPr marL="624078" indent="-514350" algn="r" rtl="1">
              <a:buClrTx/>
              <a:buAutoNum type="arabicPeriod"/>
            </a:pPr>
            <a:endParaRPr lang="fa-IR" sz="2400" b="1" dirty="0" smtClean="0">
              <a:cs typeface="B Nazanin" panose="00000400000000000000" pitchFamily="2" charset="-78"/>
            </a:endParaRPr>
          </a:p>
          <a:p>
            <a:pPr marL="624078" indent="-514350" algn="r" rtl="1">
              <a:buClrTx/>
              <a:buAutoNum type="arabicPeriod"/>
            </a:pPr>
            <a:endParaRPr lang="fa-IR" sz="2400" b="1" dirty="0"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r>
              <a:rPr lang="fa-IR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اعمال بر دو دسته اند: </a:t>
            </a:r>
            <a:endParaRPr lang="fa-IR" sz="24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endParaRPr lang="fa-IR" sz="1400" b="1" dirty="0" smtClean="0">
              <a:cs typeface="B Nazanin" panose="00000400000000000000" pitchFamily="2" charset="-78"/>
            </a:endParaRPr>
          </a:p>
          <a:p>
            <a:pPr marL="457200" lvl="2" algn="r" rtl="1">
              <a:lnSpc>
                <a:spcPct val="15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   تعبدی </a:t>
            </a:r>
            <a:r>
              <a:rPr lang="fa-IR" sz="2000" b="1" dirty="0">
                <a:cs typeface="B Nazanin" panose="00000400000000000000" pitchFamily="2" charset="-78"/>
              </a:rPr>
              <a:t>محض </a:t>
            </a:r>
            <a:r>
              <a:rPr lang="fa-IR" sz="2000" b="1" dirty="0">
                <a:solidFill>
                  <a:schemeClr val="accent3">
                    <a:lumMod val="75000"/>
                  </a:schemeClr>
                </a:solidFill>
                <a:cs typeface="B Nazanin" panose="00000400000000000000" pitchFamily="2" charset="-78"/>
              </a:rPr>
              <a:t>(منطق خوارج)</a:t>
            </a:r>
          </a:p>
          <a:p>
            <a:pPr marL="457200" lvl="2" algn="r" rtl="1">
              <a:lnSpc>
                <a:spcPct val="150000"/>
              </a:lnSpc>
            </a:pPr>
            <a:r>
              <a:rPr lang="fa-IR" sz="2000" b="1" dirty="0" smtClean="0">
                <a:solidFill>
                  <a:schemeClr val="accent1">
                    <a:lumMod val="75000"/>
                  </a:schemeClr>
                </a:solidFill>
                <a:cs typeface="B Nazanin" panose="00000400000000000000" pitchFamily="2" charset="-78"/>
              </a:rPr>
              <a:t>   تعبد </a:t>
            </a:r>
            <a:r>
              <a:rPr lang="fa-IR" sz="2000" b="1" dirty="0">
                <a:solidFill>
                  <a:schemeClr val="accent1">
                    <a:lumMod val="75000"/>
                  </a:schemeClr>
                </a:solidFill>
                <a:cs typeface="B Nazanin" panose="00000400000000000000" pitchFamily="2" charset="-78"/>
              </a:rPr>
              <a:t>+ منطق </a:t>
            </a:r>
            <a:r>
              <a:rPr lang="fa-IR" sz="2000" b="1" dirty="0">
                <a:cs typeface="B Nazanin" panose="00000400000000000000" pitchFamily="2" charset="-78"/>
              </a:rPr>
              <a:t>: لزوم بکارگیری تدبیر و اندیشه </a:t>
            </a:r>
            <a:r>
              <a:rPr lang="fa-IR" sz="2000" b="1" dirty="0">
                <a:solidFill>
                  <a:schemeClr val="accent3">
                    <a:lumMod val="75000"/>
                  </a:schemeClr>
                </a:solidFill>
                <a:cs typeface="B Nazanin" panose="00000400000000000000" pitchFamily="2" charset="-78"/>
              </a:rPr>
              <a:t>(منطق شیعه)</a:t>
            </a:r>
          </a:p>
          <a:p>
            <a:pPr marL="109728" indent="0" algn="r" rtl="1">
              <a:buNone/>
            </a:pPr>
            <a:endParaRPr lang="fa-IR" sz="2000" b="1" dirty="0" smtClean="0">
              <a:solidFill>
                <a:schemeClr val="accent3">
                  <a:lumMod val="75000"/>
                </a:schemeClr>
              </a:solidFill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endParaRPr lang="fa-IR" sz="2000" b="1" dirty="0">
              <a:solidFill>
                <a:schemeClr val="accent3">
                  <a:lumMod val="75000"/>
                </a:schemeClr>
              </a:solidFill>
              <a:cs typeface="B Nazanin" panose="00000400000000000000" pitchFamily="2" charset="-78"/>
            </a:endParaRPr>
          </a:p>
          <a:p>
            <a:pPr marL="109728" indent="0" algn="r" rtl="1">
              <a:buNone/>
            </a:pPr>
            <a:endParaRPr lang="fa-IR" sz="2000" b="1" dirty="0">
              <a:solidFill>
                <a:schemeClr val="accent3">
                  <a:lumMod val="75000"/>
                </a:schemeClr>
              </a:solidFill>
              <a:cs typeface="B Nazanin" panose="00000400000000000000" pitchFamily="2" charset="-78"/>
            </a:endParaRPr>
          </a:p>
          <a:p>
            <a:pPr marL="109728" indent="0" algn="ctr" rtl="1">
              <a:buNone/>
            </a:pPr>
            <a:r>
              <a:rPr lang="fa-IR" sz="2400" b="1" dirty="0">
                <a:solidFill>
                  <a:schemeClr val="accent1">
                    <a:lumMod val="75000"/>
                  </a:schemeClr>
                </a:solidFill>
                <a:cs typeface="B Nazanin" panose="00000400000000000000" pitchFamily="2" charset="-78"/>
              </a:rPr>
              <a:t>توجه به هدف و مصلحت : لزوم ترتب مصلحت</a:t>
            </a:r>
            <a:endParaRPr lang="fa-IR" sz="2400" b="1" dirty="0">
              <a:solidFill>
                <a:schemeClr val="accent1">
                  <a:lumMod val="7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5" name="Right Bracket 4"/>
          <p:cNvSpPr/>
          <p:nvPr/>
        </p:nvSpPr>
        <p:spPr>
          <a:xfrm>
            <a:off x="4932040" y="1988840"/>
            <a:ext cx="144016" cy="576064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5796136" y="4221088"/>
            <a:ext cx="144016" cy="576064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Elbow Connector 6"/>
          <p:cNvCxnSpPr/>
          <p:nvPr/>
        </p:nvCxnSpPr>
        <p:spPr>
          <a:xfrm rot="5400000" flipH="1" flipV="1">
            <a:off x="980310" y="2897649"/>
            <a:ext cx="2376849" cy="84609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91781" y="2612477"/>
            <a:ext cx="114299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Left Arrow 10"/>
          <p:cNvSpPr/>
          <p:nvPr/>
        </p:nvSpPr>
        <p:spPr>
          <a:xfrm rot="16200000">
            <a:off x="3237451" y="5177242"/>
            <a:ext cx="565115" cy="381000"/>
          </a:xfrm>
          <a:prstGeom prst="leftArrow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D:\87542198645128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396536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</p:spPr>
      </p:pic>
      <p:sp>
        <p:nvSpPr>
          <p:cNvPr id="2" name="Rectangle 1"/>
          <p:cNvSpPr/>
          <p:nvPr/>
        </p:nvSpPr>
        <p:spPr>
          <a:xfrm>
            <a:off x="251520" y="332656"/>
            <a:ext cx="6192688" cy="64087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512" y="476672"/>
            <a:ext cx="6696744" cy="5713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مراحل امر به معروف و نهی از منکر   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endParaRPr lang="en-US" sz="20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400" b="1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1. مرحله </a:t>
            </a:r>
            <a:r>
              <a:rPr lang="fa-IR" sz="24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قلب          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اخلاص و حسن نیت  </a:t>
            </a:r>
            <a:endParaRPr lang="fa-IR" sz="2400" dirty="0" smtClean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endParaRPr lang="en-US" sz="11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400" b="1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2. مرحله </a:t>
            </a:r>
            <a:r>
              <a:rPr lang="fa-IR" sz="24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زبان          </a:t>
            </a:r>
            <a:endParaRPr lang="fa-IR" sz="2400" b="1" dirty="0" smtClean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tabLst>
                <a:tab pos="1714500" algn="l"/>
              </a:tabLst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   بیان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روشن و منطقی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    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مستقیم</a:t>
            </a:r>
          </a:p>
          <a:p>
            <a:pPr lvl="2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000" b="1" dirty="0" smtClean="0">
                <a:ea typeface="Calibri"/>
                <a:cs typeface="B Nazanin" panose="00000400000000000000" pitchFamily="2" charset="-78"/>
              </a:rPr>
              <a:t>		             غیرمستقیم</a:t>
            </a:r>
            <a:r>
              <a:rPr lang="fa-IR" sz="2000" b="1" dirty="0">
                <a:ea typeface="Calibri"/>
                <a:cs typeface="B Nazanin" panose="00000400000000000000" pitchFamily="2" charset="-78"/>
              </a:rPr>
              <a:t>: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داستان حسنین برای آموزش وضو</a:t>
            </a: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400" b="1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3. مرحله </a:t>
            </a:r>
            <a:r>
              <a:rPr lang="fa-IR" sz="2400" b="1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عمل         </a:t>
            </a:r>
            <a:endParaRPr lang="fa-IR" sz="2400" b="1" dirty="0" smtClean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15000"/>
              </a:lnSpc>
              <a:tabLst>
                <a:tab pos="1714500" algn="l"/>
              </a:tabLst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  تبلیغ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، حسن عمل و تدابیر عملی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     </a:t>
            </a:r>
            <a:r>
              <a:rPr lang="fa-IR" sz="2000" b="1" dirty="0" smtClean="0">
                <a:ea typeface="Calibri"/>
                <a:cs typeface="B Nazanin" panose="00000400000000000000" pitchFamily="2" charset="-78"/>
              </a:rPr>
              <a:t>مستقیم</a:t>
            </a:r>
            <a:endParaRPr lang="fa-IR" sz="2000" b="1" dirty="0">
              <a:ea typeface="Calibri"/>
              <a:cs typeface="B Nazanin" panose="00000400000000000000" pitchFamily="2" charset="-78"/>
            </a:endParaRPr>
          </a:p>
          <a:p>
            <a:pPr lvl="2" algn="r" rtl="1">
              <a:lnSpc>
                <a:spcPct val="115000"/>
              </a:lnSpc>
              <a:spcAft>
                <a:spcPts val="1000"/>
              </a:spcAft>
              <a:tabLst>
                <a:tab pos="1714500" algn="l"/>
              </a:tabLst>
            </a:pPr>
            <a:r>
              <a:rPr lang="fa-IR" sz="2000" b="1" dirty="0" smtClean="0">
                <a:ea typeface="Calibri"/>
                <a:cs typeface="B Nazanin" pitchFamily="2" charset="-78"/>
              </a:rPr>
              <a:t>                                         غیرمستقیم: </a:t>
            </a:r>
            <a:r>
              <a:rPr lang="fa-IR" b="1" dirty="0" smtClean="0">
                <a:ea typeface="Calibri"/>
                <a:cs typeface="B Nazanin" pitchFamily="2" charset="-78"/>
              </a:rPr>
              <a:t>کونوا </a:t>
            </a:r>
            <a:r>
              <a:rPr lang="fa-IR" b="1" dirty="0">
                <a:ea typeface="Calibri"/>
                <a:cs typeface="B Nazanin" pitchFamily="2" charset="-78"/>
              </a:rPr>
              <a:t>دعاه الناس بغیر السنتکم</a:t>
            </a:r>
            <a:endParaRPr lang="en-US" b="1" dirty="0">
              <a:ea typeface="Calibri"/>
              <a:cs typeface="B Nazanin" panose="00000400000000000000" pitchFamily="2" charset="-78"/>
            </a:endParaRPr>
          </a:p>
          <a:p>
            <a:endParaRPr lang="en-US" sz="2000" dirty="0">
              <a:cs typeface="B Nazanin" panose="00000400000000000000" pitchFamily="2" charset="-78"/>
            </a:endParaRPr>
          </a:p>
        </p:txBody>
      </p:sp>
      <p:sp>
        <p:nvSpPr>
          <p:cNvPr id="5" name="Right Bracket 4"/>
          <p:cNvSpPr/>
          <p:nvPr/>
        </p:nvSpPr>
        <p:spPr>
          <a:xfrm>
            <a:off x="4211960" y="3248980"/>
            <a:ext cx="216024" cy="396044"/>
          </a:xfrm>
          <a:prstGeom prst="rightBracket">
            <a:avLst>
              <a:gd name="adj" fmla="val 0"/>
            </a:avLst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ket 6"/>
          <p:cNvSpPr/>
          <p:nvPr/>
        </p:nvSpPr>
        <p:spPr>
          <a:xfrm>
            <a:off x="3419872" y="5157192"/>
            <a:ext cx="216024" cy="396044"/>
          </a:xfrm>
          <a:prstGeom prst="rightBracket">
            <a:avLst>
              <a:gd name="adj" fmla="val 0"/>
            </a:avLst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8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622</Words>
  <Application>Microsoft Office PowerPoint</Application>
  <PresentationFormat>On-screen Show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 Nazanin</vt:lpstr>
      <vt:lpstr>Calibri</vt:lpstr>
      <vt:lpstr>Lucida Sans Unicode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Novin Pendar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HANIEH-ELINA</dc:creator>
  <cp:lastModifiedBy>ashkan</cp:lastModifiedBy>
  <cp:revision>38</cp:revision>
  <dcterms:created xsi:type="dcterms:W3CDTF">2013-10-13T21:27:23Z</dcterms:created>
  <dcterms:modified xsi:type="dcterms:W3CDTF">2013-12-31T20:48:28Z</dcterms:modified>
</cp:coreProperties>
</file>