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88" r:id="rId1"/>
  </p:sldMasterIdLst>
  <p:sldIdLst>
    <p:sldId id="257" r:id="rId2"/>
    <p:sldId id="256" r:id="rId3"/>
    <p:sldId id="279" r:id="rId4"/>
    <p:sldId id="260" r:id="rId5"/>
    <p:sldId id="259" r:id="rId6"/>
    <p:sldId id="281" r:id="rId7"/>
    <p:sldId id="274" r:id="rId8"/>
    <p:sldId id="280" r:id="rId9"/>
    <p:sldId id="282" r:id="rId10"/>
    <p:sldId id="261" r:id="rId11"/>
    <p:sldId id="265" r:id="rId12"/>
    <p:sldId id="284" r:id="rId13"/>
    <p:sldId id="262" r:id="rId14"/>
    <p:sldId id="285" r:id="rId15"/>
    <p:sldId id="283" r:id="rId16"/>
    <p:sldId id="275" r:id="rId17"/>
    <p:sldId id="273" r:id="rId1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66" autoAdjust="0"/>
    <p:restoredTop sz="94671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A67DC92-EFC4-4B44-8A9C-71462B479993}" type="datetimeFigureOut">
              <a:rPr lang="fa-IR" smtClean="0"/>
              <a:t>1437/02/09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827CBCA-54CF-4961-8991-E4ED7EE9D76A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133600"/>
            <a:ext cx="8458200" cy="1143000"/>
          </a:xfrm>
        </p:spPr>
        <p:txBody>
          <a:bodyPr>
            <a:normAutofit/>
          </a:bodyPr>
          <a:lstStyle/>
          <a:p>
            <a:pPr algn="ctr"/>
            <a:r>
              <a:rPr lang="fa-IR" sz="6600" dirty="0" smtClean="0">
                <a:cs typeface="B Titr" pitchFamily="2" charset="-78"/>
              </a:rPr>
              <a:t>بسم الله الرحمن الرحیم</a:t>
            </a:r>
            <a:endParaRPr lang="fa-IR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57384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95672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fa-IR" sz="2800" b="1" dirty="0" smtClean="0">
                <a:cs typeface="B Mitra" pitchFamily="2" charset="-78"/>
              </a:rPr>
              <a:t>1) دایره حسبه به عنوان نهادی اجتماعی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به جهت زمانی: از قرن 3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از جهت قلمرو: جدا نبودن دین از دنیا (عدم انحصار به عبادیات صرف)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از جهت جایگاه اجتماعی: همراهی مردم به عنوان یک وظیفه دینی (در مقایسه با شهرداریهای امروزی)</a:t>
            </a:r>
          </a:p>
          <a:p>
            <a:pPr>
              <a:buFontTx/>
              <a:buChar char="-"/>
            </a:pPr>
            <a:endParaRPr lang="fa-IR" sz="2800" dirty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2800" b="1" dirty="0" smtClean="0">
                <a:cs typeface="B Mitra" pitchFamily="2" charset="-78"/>
              </a:rPr>
              <a:t> 2) قیام امام حسین علیه السلام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ارزش این مساله در شکل گیری این قیام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مصادیق بعدی وقوع این مساله در این قیام (حضرت زینب و امام سجاد ع)</a:t>
            </a:r>
          </a:p>
          <a:p>
            <a:pPr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[اثر آن در قیامهای بعدی]</a:t>
            </a:r>
            <a:endParaRPr lang="fa-IR" sz="2600" b="1" dirty="0">
              <a:cs typeface="B Mitra" pitchFamily="2" charset="-78"/>
            </a:endParaRPr>
          </a:p>
          <a:p>
            <a:pPr marL="109728" indent="0">
              <a:buNone/>
            </a:pPr>
            <a:endParaRPr lang="fa-IR" sz="2800" b="1" dirty="0" smtClean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2800" b="1" dirty="0" smtClean="0">
                <a:cs typeface="B Mitra" pitchFamily="2" charset="-78"/>
              </a:rPr>
              <a:t> 3) فقدان طبقه مصلحین، و تحلیل وضعیت معاصر (در پایان بحث)</a:t>
            </a:r>
            <a:endParaRPr lang="fa-IR" sz="2800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4. </a:t>
            </a:r>
            <a:r>
              <a:rPr lang="fa-IR" dirty="0" smtClean="0">
                <a:cs typeface="B Titr" pitchFamily="2" charset="-78"/>
              </a:rPr>
              <a:t>تاریخچه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3128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638800"/>
          </a:xfrm>
        </p:spPr>
        <p:txBody>
          <a:bodyPr>
            <a:normAutofit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الف) علم و آگاهی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smtClean="0">
                <a:cs typeface="B Mitra" pitchFamily="2" charset="-78"/>
              </a:rPr>
              <a:t>عالم به زمانه بودن و فرصت شناسی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smtClean="0">
                <a:cs typeface="B Mitra" pitchFamily="2" charset="-78"/>
              </a:rPr>
              <a:t>عالم به دین بودن (فهم صحیح خود معروف و منکر + اولویت شناسی)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ب) </a:t>
            </a:r>
            <a:r>
              <a:rPr lang="fa-IR" b="1" dirty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عدم ترتب </a:t>
            </a: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مفسده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smtClean="0">
                <a:cs typeface="B Mitra" pitchFamily="2" charset="-78"/>
              </a:rPr>
              <a:t>اگر به صورت «عدم ترتب ضرر» بیان شود، وابسته به موضوع است، نه مطلق.</a:t>
            </a:r>
            <a:endParaRPr lang="fa-IR" sz="2400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ج) احتمال تاثیر و قدرت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dirty="0" smtClean="0">
                <a:cs typeface="B Mitra" pitchFamily="2" charset="-78"/>
              </a:rPr>
              <a:t>ضرورت </a:t>
            </a:r>
            <a:r>
              <a:rPr lang="fa-IR" sz="2400" b="1" dirty="0">
                <a:cs typeface="B Mitra" pitchFamily="2" charset="-78"/>
              </a:rPr>
              <a:t>حضور تعقل و تدبیر در این واجب- </a:t>
            </a:r>
            <a:r>
              <a:rPr lang="fa-IR" sz="2400" b="1" dirty="0" smtClean="0">
                <a:cs typeface="B Mitra" pitchFamily="2" charset="-78"/>
              </a:rPr>
              <a:t>مسئولیت نتیجه، و نه مسئولیت مقدمه</a:t>
            </a:r>
            <a:endParaRPr lang="fa-IR" sz="2400" b="1" dirty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400" b="1" smtClean="0">
                <a:cs typeface="B Mitra" pitchFamily="2" charset="-78"/>
              </a:rPr>
              <a:t>آیا </a:t>
            </a:r>
            <a:r>
              <a:rPr lang="fa-IR" sz="2400" b="1" dirty="0" smtClean="0">
                <a:cs typeface="B Mitra" pitchFamily="2" charset="-78"/>
              </a:rPr>
              <a:t>شرط وجود است یا شرط وجوب؟ [وابسته به موضوع]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د) اصرار گناهکار بر مداومت گناه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1845"/>
            <a:ext cx="8229600" cy="1143000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5.1</a:t>
            </a:r>
            <a:r>
              <a:rPr lang="fa-IR" dirty="0" smtClean="0">
                <a:cs typeface="B Titr" pitchFamily="2" charset="-78"/>
              </a:rPr>
              <a:t>. شرایط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70690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52600"/>
            <a:ext cx="9144000" cy="5638800"/>
          </a:xfrm>
        </p:spPr>
        <p:txBody>
          <a:bodyPr>
            <a:normAutofit/>
          </a:bodyPr>
          <a:lstStyle/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الف) حسن نیت و اخلاص (هدف حزبی و صنفی نباشد)</a:t>
            </a:r>
            <a:endParaRPr lang="fa-IR" sz="24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ب) منحصر به موارد علنی (تجسس ممنوع است)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ج) فهم صحیح از مراتب آن (عدم انحصار به پند و بند)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د) توجه جدی به عمل جمعی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ه) جدی گرفتن منطق و تدبیر عملی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1845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5.2</a:t>
            </a:r>
            <a:r>
              <a:rPr lang="fa-IR" dirty="0" smtClean="0">
                <a:cs typeface="B Titr" pitchFamily="2" charset="-78"/>
              </a:rPr>
              <a:t>. شرایط اجرایی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54724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525963"/>
          </a:xfrm>
        </p:spPr>
        <p:txBody>
          <a:bodyPr>
            <a:normAutofit lnSpcReduction="10000"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1) قلبی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اخلاص و علاقه به سرنوشت دیگران یا جوش و خروش و عصبانیتهای نابجا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انواع هجر (از باب نهی از منکر؛ از باب حفظ خود و خانواده خود)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2) زبانی </a:t>
            </a:r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(</a:t>
            </a:r>
            <a:r>
              <a:rPr lang="fa-IR" sz="3200" dirty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مستقیم و </a:t>
            </a:r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غیرمستقیم)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>
                <a:cs typeface="B Mitra" pitchFamily="2" charset="-78"/>
              </a:rPr>
              <a:t>- بیان روشن و منطقی (حکمت و موعظه و جدل احسن) یا پندهای تحکم آمیز؟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3) یدی (عملی) </a:t>
            </a:r>
            <a:r>
              <a:rPr lang="fa-IR" sz="3200" dirty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(مستقیم و غیرمستقیم</a:t>
            </a:r>
            <a:r>
              <a:rPr lang="fa-IR" sz="3200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600" b="1" dirty="0">
                <a:cs typeface="B Mitra" pitchFamily="2" charset="-78"/>
              </a:rPr>
              <a:t>- تدبیر و </a:t>
            </a:r>
            <a:r>
              <a:rPr lang="fa-IR" sz="2600" b="1" dirty="0" smtClean="0">
                <a:cs typeface="B Mitra" pitchFamily="2" charset="-78"/>
              </a:rPr>
              <a:t>تبلیغ </a:t>
            </a:r>
            <a:r>
              <a:rPr lang="fa-IR" sz="2600" b="1" dirty="0">
                <a:cs typeface="B Mitra" pitchFamily="2" charset="-78"/>
              </a:rPr>
              <a:t>عملی یا فقط إعمال زور؟</a:t>
            </a: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6. </a:t>
            </a:r>
            <a:r>
              <a:rPr lang="fa-IR" dirty="0" smtClean="0">
                <a:cs typeface="B Titr" pitchFamily="2" charset="-78"/>
              </a:rPr>
              <a:t>مراتب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58330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8991600" cy="4525963"/>
          </a:xfrm>
        </p:spPr>
        <p:txBody>
          <a:bodyPr>
            <a:normAutofit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cs typeface="B Mitra" pitchFamily="2" charset="-78"/>
              </a:rPr>
              <a:t>زمان شهید مطهری: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1) حساسیت لازم را نداریم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ضعف در همبستگی و همدردی امت اسلامی (عدم تدارک نیرو) (فلسطین)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انواع هجر (از باب نهی از منکر؛ از باب حفظ خود و خانواده خود)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2) در مواردی که حساس شده ایم، واجد شرایط نبودیم</a:t>
            </a:r>
            <a:endParaRPr lang="fa-IR" sz="3200" dirty="0" smtClean="0">
              <a:solidFill>
                <a:schemeClr val="accent2">
                  <a:lumMod val="75000"/>
                </a:schemeClr>
              </a:solidFill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2600" b="1" dirty="0" smtClean="0">
                <a:cs typeface="B Mitra" pitchFamily="2" charset="-78"/>
              </a:rPr>
              <a:t>کتابهای اسلامی ای که منتشر می کنیم</a:t>
            </a:r>
            <a:endParaRPr lang="fa-IR" sz="3200" b="1" dirty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3200" b="1" dirty="0" smtClean="0">
                <a:cs typeface="B Mitra" pitchFamily="2" charset="-78"/>
              </a:rPr>
              <a:t>میزان آگاهی از سابقه تمدنی خویش</a:t>
            </a:r>
            <a:endParaRPr lang="fa-IR" sz="2600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7. </a:t>
            </a:r>
            <a:r>
              <a:rPr lang="fa-IR" dirty="0" smtClean="0">
                <a:cs typeface="B Titr" pitchFamily="2" charset="-78"/>
              </a:rPr>
              <a:t>کارنامه ما در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0736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1) سابقه منفی به خاطر عدم رعایت شرایط آن</a:t>
            </a:r>
          </a:p>
          <a:p>
            <a:pPr>
              <a:buFontTx/>
              <a:buChar char="-"/>
            </a:pPr>
            <a:r>
              <a:rPr lang="fa-IR" sz="3200" dirty="0" smtClean="0">
                <a:cs typeface="B Mitra" pitchFamily="2" charset="-78"/>
              </a:rPr>
              <a:t>سوءنیت ها و سوءاستفاده ها</a:t>
            </a:r>
          </a:p>
          <a:p>
            <a:pPr>
              <a:buFontTx/>
              <a:buChar char="-"/>
            </a:pPr>
            <a:r>
              <a:rPr lang="fa-IR" sz="3200" dirty="0" smtClean="0">
                <a:cs typeface="B Mitra" pitchFamily="2" charset="-78"/>
              </a:rPr>
              <a:t>کج فهمی ها و سوء تدبیرها</a:t>
            </a:r>
          </a:p>
          <a:p>
            <a:pPr>
              <a:buFontTx/>
              <a:buChar char="-"/>
            </a:pPr>
            <a:endParaRPr lang="fa-IR" sz="3200" dirty="0" smtClean="0">
              <a:cs typeface="B Mitra" pitchFamily="2" charset="-78"/>
            </a:endParaRPr>
          </a:p>
          <a:p>
            <a:pPr marL="109728" indent="0">
              <a:buNone/>
            </a:pPr>
            <a:r>
              <a:rPr lang="fa-IR" sz="3200" b="1" dirty="0" smtClean="0">
                <a:solidFill>
                  <a:schemeClr val="accent2">
                    <a:lumMod val="75000"/>
                  </a:schemeClr>
                </a:solidFill>
                <a:cs typeface="B Mitra" pitchFamily="2" charset="-78"/>
              </a:rPr>
              <a:t>2) وضعیت جهانی</a:t>
            </a:r>
          </a:p>
          <a:p>
            <a:pPr>
              <a:buFontTx/>
              <a:buChar char="-"/>
            </a:pPr>
            <a:r>
              <a:rPr lang="fa-IR" sz="3200" dirty="0" smtClean="0">
                <a:cs typeface="B Mitra" pitchFamily="2" charset="-78"/>
              </a:rPr>
              <a:t>جانشینی «آزادی» به جای «تقوا» به عنوان مهمترین ارزش انسانی</a:t>
            </a:r>
          </a:p>
          <a:p>
            <a:pPr>
              <a:buFontTx/>
              <a:buChar char="-"/>
            </a:pPr>
            <a:endParaRPr lang="fa-IR" sz="3200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8. </a:t>
            </a:r>
            <a:r>
              <a:rPr lang="fa-IR" dirty="0" smtClean="0">
                <a:cs typeface="B Titr" pitchFamily="2" charset="-78"/>
              </a:rPr>
              <a:t>علل انحطاط ما در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2161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81328"/>
            <a:ext cx="8610600" cy="4525963"/>
          </a:xfrm>
        </p:spPr>
        <p:txBody>
          <a:bodyPr>
            <a:normAutofit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a-IR" sz="3200" b="1" dirty="0" smtClean="0">
                <a:cs typeface="B Mitra" pitchFamily="2" charset="-78"/>
              </a:rPr>
              <a:t>توجه به تبلیغ عملی (راهکارهای غیرمستقیم زبانی و عملی) </a:t>
            </a:r>
            <a:r>
              <a:rPr lang="fa-IR" sz="2800" b="1" dirty="0" smtClean="0">
                <a:cs typeface="B Mitra" pitchFamily="2" charset="-78"/>
              </a:rPr>
              <a:t>[نمونه: ارتباط حجاب با سیر و سلوک]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a-IR" sz="3200" b="1" dirty="0" smtClean="0">
                <a:cs typeface="B Mitra" pitchFamily="2" charset="-78"/>
              </a:rPr>
              <a:t>جدی گرفتن فکر و عمل جمعی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a-IR" sz="3200" b="1" dirty="0" smtClean="0">
                <a:cs typeface="B Mitra" pitchFamily="2" charset="-78"/>
              </a:rPr>
              <a:t>جدی گرفتن برنامه ریزی و تدبیر عملی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a-IR" sz="3200" b="1" dirty="0" smtClean="0">
                <a:cs typeface="B Mitra" pitchFamily="2" charset="-78"/>
              </a:rPr>
              <a:t>توسعه فکر امر به معروف از عبادات صرف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9. </a:t>
            </a:r>
            <a:r>
              <a:rPr lang="fa-IR" dirty="0" smtClean="0">
                <a:cs typeface="B Titr" pitchFamily="2" charset="-78"/>
              </a:rPr>
              <a:t>وظیفه ما </a:t>
            </a:r>
            <a:br>
              <a:rPr lang="fa-IR" dirty="0" smtClean="0">
                <a:cs typeface="B Titr" pitchFamily="2" charset="-78"/>
              </a:rPr>
            </a:br>
            <a:r>
              <a:rPr lang="fa-IR" dirty="0" smtClean="0">
                <a:cs typeface="B Titr" pitchFamily="2" charset="-78"/>
              </a:rPr>
              <a:t>(راهکارهای احیای امر به معروف و نهی از منکر)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78594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265238"/>
          </a:xfrm>
        </p:spPr>
        <p:txBody>
          <a:bodyPr>
            <a:noAutofit/>
          </a:bodyPr>
          <a:lstStyle/>
          <a:p>
            <a:pPr algn="ctr"/>
            <a:r>
              <a:rPr lang="fa-IR" sz="4800" dirty="0" smtClean="0">
                <a:solidFill>
                  <a:schemeClr val="accent6">
                    <a:lumMod val="50000"/>
                  </a:schemeClr>
                </a:solidFill>
                <a:cs typeface="B Mitra" pitchFamily="2" charset="-78"/>
              </a:rPr>
              <a:t>و آخر دعوانا ان الحمدلله رب العالمین</a:t>
            </a:r>
            <a:endParaRPr lang="fa-IR" sz="4800" dirty="0">
              <a:solidFill>
                <a:schemeClr val="accent6">
                  <a:lumMod val="50000"/>
                </a:schemeClr>
              </a:solidFill>
              <a:cs typeface="B Mitr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7403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sz="6600" dirty="0" smtClean="0">
                <a:cs typeface="B Titr" pitchFamily="2" charset="-78"/>
              </a:rPr>
              <a:t>امر به معروف و نهی از منکر</a:t>
            </a:r>
            <a:endParaRPr lang="fa-IR" sz="6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14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Font typeface="Wingdings 3"/>
              <a:buAutoNum type="arabicParenR"/>
            </a:pPr>
            <a:r>
              <a:rPr lang="fa-IR" b="1" dirty="0" smtClean="0">
                <a:cs typeface="B Mitra" pitchFamily="2" charset="-78"/>
              </a:rPr>
              <a:t>مقدمه (</a:t>
            </a:r>
            <a:r>
              <a:rPr lang="fa-IR" sz="2800" b="1" dirty="0">
                <a:cs typeface="B Mitra" pitchFamily="2" charset="-78"/>
              </a:rPr>
              <a:t>جایگاه این بحث در کتابهای شهید </a:t>
            </a:r>
            <a:r>
              <a:rPr lang="fa-IR" sz="2800" b="1" dirty="0" smtClean="0">
                <a:cs typeface="B Mitra" pitchFamily="2" charset="-78"/>
              </a:rPr>
              <a:t>مطهری</a:t>
            </a:r>
            <a:r>
              <a:rPr lang="fa-IR" b="1" dirty="0" smtClean="0">
                <a:cs typeface="B Mitra" pitchFamily="2" charset="-78"/>
              </a:rPr>
              <a:t>)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b="1" dirty="0" smtClean="0">
                <a:cs typeface="B Mitra" pitchFamily="2" charset="-78"/>
              </a:rPr>
              <a:t>معنای امر به معروف و نهی از منکر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b="1" dirty="0" smtClean="0">
                <a:cs typeface="B Mitra" pitchFamily="2" charset="-78"/>
              </a:rPr>
              <a:t>اهمیت (ثمرات) </a:t>
            </a:r>
            <a:r>
              <a:rPr lang="fa-IR" b="1" dirty="0">
                <a:cs typeface="B Mitra" pitchFamily="2" charset="-78"/>
              </a:rPr>
              <a:t>امر به معروف و نهی از منکر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تاریخچه امر به معروف و نهی از منکر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b="1" dirty="0" smtClean="0">
                <a:cs typeface="B Mitra" pitchFamily="2" charset="-78"/>
              </a:rPr>
              <a:t>شرایط </a:t>
            </a:r>
            <a:r>
              <a:rPr lang="fa-IR" b="1" dirty="0">
                <a:cs typeface="B Mitra" pitchFamily="2" charset="-78"/>
              </a:rPr>
              <a:t>امر به معروف و نهی از منکر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b="1" dirty="0">
                <a:cs typeface="B Mitra" pitchFamily="2" charset="-78"/>
              </a:rPr>
              <a:t>مراتب امر به معروف و نهی از منکر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Font typeface="Wingdings 3"/>
              <a:buAutoNum type="arabicParenR"/>
            </a:pPr>
            <a:r>
              <a:rPr lang="fa-IR" b="1" dirty="0" smtClean="0">
                <a:cs typeface="B Mitra" pitchFamily="2" charset="-78"/>
              </a:rPr>
              <a:t>وظیفه ما در قبال </a:t>
            </a:r>
            <a:r>
              <a:rPr lang="fa-IR" b="1" dirty="0">
                <a:cs typeface="B Mitra" pitchFamily="2" charset="-78"/>
              </a:rPr>
              <a:t>امر به معروف و نهی از </a:t>
            </a:r>
            <a:r>
              <a:rPr lang="fa-IR" b="1" dirty="0" smtClean="0">
                <a:cs typeface="B Mitra" pitchFamily="2" charset="-78"/>
              </a:rPr>
              <a:t>منکر (راهکارهای احیای آن)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72312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سیر بحث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8554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49891"/>
          </a:xfrm>
        </p:spPr>
        <p:txBody>
          <a:bodyPr>
            <a:normAutofit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3200" b="1" dirty="0" smtClean="0">
                <a:cs typeface="B Mitra" pitchFamily="2" charset="-78"/>
              </a:rPr>
              <a:t>جایگاه این بحث در کتابهای شهید مطهری</a:t>
            </a: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sz="3200" b="1" dirty="0" smtClean="0">
              <a:cs typeface="B Mitra" pitchFamily="2" charset="-78"/>
            </a:endParaRPr>
          </a:p>
          <a:p>
            <a:pPr marL="624078" indent="-514350" algn="ctr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3200" b="1" dirty="0" smtClean="0">
                <a:cs typeface="B Mitra" pitchFamily="2" charset="-78"/>
              </a:rPr>
              <a:t>در مجموعه ده گفتار </a:t>
            </a:r>
          </a:p>
          <a:p>
            <a:pPr marL="624078" indent="-514350" algn="ctr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3200" b="1" dirty="0" smtClean="0">
                <a:cs typeface="B Mitra" pitchFamily="2" charset="-78"/>
              </a:rPr>
              <a:t>در حماسه حسینی</a:t>
            </a:r>
            <a:endParaRPr lang="fa-IR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مقدمه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182316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067800" cy="5334000"/>
          </a:xfrm>
        </p:spPr>
        <p:txBody>
          <a:bodyPr>
            <a:normAutofit/>
          </a:bodyPr>
          <a:lstStyle/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28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Mitra" pitchFamily="2" charset="-78"/>
              </a:rPr>
              <a:t>معنای لغوی و اصطلاحی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2400" b="1" dirty="0" smtClean="0">
                <a:cs typeface="B Mitra" pitchFamily="2" charset="-78"/>
              </a:rPr>
              <a:t>امر و نهی: فرمان دادن و بازداشتن (هر وسیله برای پیشبرد اهداف اسلامی)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r>
              <a:rPr lang="fa-IR" sz="2400" b="1" dirty="0" smtClean="0">
                <a:cs typeface="B Mitra" pitchFamily="2" charset="-78"/>
              </a:rPr>
              <a:t>معروف و منکر: کار خیر، کار زشت (تمامی هدفهای اسلامی)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400" b="1" dirty="0" smtClean="0">
                <a:cs typeface="B Mitra" pitchFamily="2" charset="-78"/>
              </a:rPr>
              <a:t>(برخی مصادیق که توجه می دهند: اسم گذاری، جایگاه زبان عربی و ...)</a:t>
            </a: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2400" b="1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Mitra" pitchFamily="2" charset="-78"/>
              </a:rPr>
              <a:t>در نتیجه، حقیقت آن عبارت است از:</a:t>
            </a: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cs typeface="B Mitra" pitchFamily="2" charset="-78"/>
              </a:rPr>
              <a:t>لزوم استفاده از هر وسیله مشروع برای پیشبرد اهداف اسلامی</a:t>
            </a:r>
            <a:endParaRPr lang="fa-IR" sz="2800" b="1" dirty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sz="2800" b="1" dirty="0" smtClean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1. معنای امر به معروف و نهی از منکر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7411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17638"/>
            <a:ext cx="8991600" cy="5440362"/>
          </a:xfrm>
        </p:spPr>
        <p:txBody>
          <a:bodyPr>
            <a:normAutofit fontScale="47500" lnSpcReduction="20000"/>
          </a:bodyPr>
          <a:lstStyle/>
          <a:p>
            <a:pPr marL="109728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800" b="1" dirty="0" smtClean="0">
                <a:solidFill>
                  <a:srgbClr val="FF0000"/>
                </a:solidFill>
                <a:cs typeface="B Mitra" pitchFamily="2" charset="-78"/>
              </a:rPr>
              <a:t>الف) در قرآن کریم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b="1" dirty="0" smtClean="0">
                <a:cs typeface="B Mitra" pitchFamily="2" charset="-78"/>
              </a:rPr>
              <a:t>1) زنده شدن همه دستورات دین و در نتیجه شمول رحمت الهی ص23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dirty="0">
                <a:cs typeface="B Mitra" pitchFamily="2" charset="-78"/>
              </a:rPr>
              <a:t>وَالْمُؤْمِنُونَ وَالْمُؤْمِنَاتُ بَعْضُهُمْ أَوْلِيَاء بَعْضٍ يَأْمُرُونَ بِالْمَعْرُوفِ وَيَنْهَوْنَ عَنِ الْمُنكَرِ وَيُقِيمُونَ الصَّلاَةَ وَيُؤْتُونَ الزَّكَاةَ وَيُطِيعُونَ اللّهَ وَرَسُولَهُ أُوْلَـئِكَ سَيَرْحَمُهُمُ اللّهُ إِنَّ اللّهَ عَزِيزٌ حَكِيمٌ </a:t>
            </a:r>
            <a:r>
              <a:rPr lang="fa-IR" sz="4500" dirty="0" smtClean="0">
                <a:cs typeface="B Mitra" pitchFamily="2" charset="-78"/>
              </a:rPr>
              <a:t>(توبه/71</a:t>
            </a:r>
            <a:r>
              <a:rPr lang="fa-IR" sz="4500" dirty="0">
                <a:cs typeface="B Mitra" pitchFamily="2" charset="-78"/>
              </a:rPr>
              <a:t>)</a:t>
            </a:r>
            <a:endParaRPr lang="fa-IR" sz="4500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b="1" dirty="0" smtClean="0">
                <a:cs typeface="B Mitra" pitchFamily="2" charset="-78"/>
              </a:rPr>
              <a:t>2) علت برتری مسلمانان ص58 [و حتی سایر امم]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4500" dirty="0" smtClean="0">
                <a:cs typeface="B Mitra" pitchFamily="2" charset="-78"/>
              </a:rPr>
              <a:t>كُنتُمْ </a:t>
            </a:r>
            <a:r>
              <a:rPr lang="fa-IR" sz="4500" dirty="0">
                <a:cs typeface="B Mitra" pitchFamily="2" charset="-78"/>
              </a:rPr>
              <a:t>خَيْرَ أُمَّةٍ أُخْرِجَتْ لِلنَّاسِ تَأْمُرُونَ بِالْمَعْرُوفِ وَتَنْهَوْنَ عَنِ الْمُنكَرِ وَتُؤْمِنُونَ بِاللّهِ </a:t>
            </a:r>
            <a:r>
              <a:rPr lang="fa-IR" sz="4500" dirty="0" smtClean="0">
                <a:cs typeface="B Mitra" pitchFamily="2" charset="-78"/>
              </a:rPr>
              <a:t>... (آل عمران/ 110</a:t>
            </a:r>
            <a:r>
              <a:rPr lang="fa-IR" sz="4500" dirty="0">
                <a:cs typeface="B Mitra" pitchFamily="2" charset="-78"/>
              </a:rPr>
              <a:t>) </a:t>
            </a:r>
            <a:endParaRPr lang="fa-IR" sz="4500" dirty="0" smtClean="0">
              <a:cs typeface="B Mitra" pitchFamily="2" charset="-78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sz="4500" dirty="0" smtClean="0">
                <a:cs typeface="B Mitra" pitchFamily="2" charset="-78"/>
              </a:rPr>
              <a:t>[ </a:t>
            </a:r>
            <a:r>
              <a:rPr lang="fa-IR" sz="4500" dirty="0">
                <a:cs typeface="B Mitra" pitchFamily="2" charset="-78"/>
              </a:rPr>
              <a:t>لَيْسُواْ سَوَاء مِّنْ أَهْلِ الْكِتَابِ أُمَّةٌ قَآئِمَةٌ يَتْلُونَ آيَاتِ اللّهِ آنَاء اللَّيْلِ وَهُمْ يَسْجُدُونَ </a:t>
            </a:r>
            <a:r>
              <a:rPr lang="fa-IR" sz="4500" dirty="0" smtClean="0">
                <a:cs typeface="B Mitra" pitchFamily="2" charset="-78"/>
              </a:rPr>
              <a:t>؛ يُؤْمِنُونَ </a:t>
            </a:r>
            <a:r>
              <a:rPr lang="fa-IR" sz="4500" dirty="0">
                <a:cs typeface="B Mitra" pitchFamily="2" charset="-78"/>
              </a:rPr>
              <a:t>بِاللّهِ وَالْيَوْمِ الآخِرِ وَيَأْمُرُونَ بِالْمَعْرُوفِ وَيَنْهَوْنَ عَنِ الْمُنكَرِ وَيُسَارِعُونَ فِي الْخَيْرَاتِ وَأُوْلَـئِكَ مِنَ الصَّالِحِينَ </a:t>
            </a:r>
            <a:r>
              <a:rPr lang="fa-IR" sz="4500" dirty="0" smtClean="0">
                <a:cs typeface="B Mitra" pitchFamily="2" charset="-78"/>
              </a:rPr>
              <a:t>(آل عمران/113-114)]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b="1" dirty="0" smtClean="0">
                <a:cs typeface="B Mitra" pitchFamily="2" charset="-78"/>
              </a:rPr>
              <a:t>3) علت </a:t>
            </a:r>
            <a:r>
              <a:rPr lang="fa-IR" sz="4500" b="1" dirty="0">
                <a:cs typeface="B Mitra" pitchFamily="2" charset="-78"/>
              </a:rPr>
              <a:t>بدبختی اقوام قبلی </a:t>
            </a:r>
            <a:r>
              <a:rPr lang="fa-IR" sz="4500" b="1" dirty="0" smtClean="0">
                <a:cs typeface="B Mitra" pitchFamily="2" charset="-78"/>
              </a:rPr>
              <a:t>ص56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dirty="0">
                <a:cs typeface="B Mitra" pitchFamily="2" charset="-78"/>
              </a:rPr>
              <a:t>فَلَوْلاَ كَانَ مِنَ الْقُرُونِ مِن قَبْلِكُمْ أُوْلُواْ بَقِيَّةٍ يَنْهَوْنَ عَنِ الْفَسَادِ فِي الأَرْضِ إِلاَّ قَلِيلاً مِّمَّنْ أَنجَيْنَا مِنْهُمْ </a:t>
            </a:r>
            <a:r>
              <a:rPr lang="fa-IR" sz="4500" dirty="0" smtClean="0">
                <a:cs typeface="B Mitra" pitchFamily="2" charset="-78"/>
              </a:rPr>
              <a:t>... (هود/ 116</a:t>
            </a:r>
            <a:r>
              <a:rPr lang="fa-IR" sz="4500" dirty="0">
                <a:cs typeface="B Mitra" pitchFamily="2" charset="-78"/>
              </a:rPr>
              <a:t>)</a:t>
            </a:r>
            <a:endParaRPr lang="fa-IR" sz="4500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b="1" dirty="0" smtClean="0">
                <a:cs typeface="B Mitra" pitchFamily="2" charset="-78"/>
              </a:rPr>
              <a:t>4) عامل رستگاری در یک جامعه ص57</a:t>
            </a:r>
          </a:p>
          <a:p>
            <a:pPr marL="109728" indent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4500" dirty="0">
                <a:cs typeface="B Mitra" pitchFamily="2" charset="-78"/>
              </a:rPr>
              <a:t>وَلْتَكُن مِّنكُمْ أُمَّةٌ يَدْعُونَ إِلَى الْخَيْرِ وَيَأْمُرُونَ بِالْمَعْرُوفِ وَيَنْهَوْنَ عَنِ الْمُنكَرِ وَأُوْلَـئِكَ هُمُ الْمُفْلِحُونَ </a:t>
            </a:r>
            <a:r>
              <a:rPr lang="fa-IR" sz="4500" dirty="0" smtClean="0">
                <a:cs typeface="B Mitra" pitchFamily="2" charset="-78"/>
              </a:rPr>
              <a:t>(آل عمران/ 104</a:t>
            </a:r>
            <a:r>
              <a:rPr lang="fa-IR" sz="4500" dirty="0">
                <a:cs typeface="B Mitra" pitchFamily="2" charset="-78"/>
              </a:rPr>
              <a:t>)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endParaRPr lang="fa-IR" b="1" dirty="0" smtClean="0">
              <a:cs typeface="B Mitra" pitchFamily="2" charset="-78"/>
            </a:endParaRPr>
          </a:p>
          <a:p>
            <a:pPr marL="624078" indent="-514350">
              <a:spcBef>
                <a:spcPts val="600"/>
              </a:spcBef>
              <a:spcAft>
                <a:spcPts val="600"/>
              </a:spcAft>
              <a:buAutoNum type="arabicParenR"/>
            </a:pPr>
            <a:endParaRPr lang="fa-IR" b="1" dirty="0" smtClean="0">
              <a:cs typeface="B Mitra" pitchFamily="2" charset="-78"/>
            </a:endParaRP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2. اهمیت (ثمرات) امر به معروف و نهی از منکر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812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5224272"/>
          </a:xfrm>
        </p:spPr>
        <p:txBody>
          <a:bodyPr>
            <a:normAutofit lnSpcReduction="10000"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sz="2800" b="1" dirty="0" smtClean="0">
                <a:solidFill>
                  <a:srgbClr val="FF0000"/>
                </a:solidFill>
                <a:cs typeface="B Mitra" pitchFamily="2" charset="-78"/>
              </a:rPr>
              <a:t>ب) در روایات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1) ضامن بقای همه احکام اسلام (لذا ضامن بقای اصل اسلام)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dirty="0" smtClean="0">
                <a:cs typeface="B Mitra" pitchFamily="2" charset="-78"/>
              </a:rPr>
              <a:t>بِهَا </a:t>
            </a:r>
            <a:r>
              <a:rPr lang="fa-IR" dirty="0">
                <a:cs typeface="B Mitra" pitchFamily="2" charset="-78"/>
              </a:rPr>
              <a:t>تُقَامُ الْفَرَائِضُ وَ تَأْمَنُ الْمَذَاهِبُ وَ تَحِلُّ الْمَكَاسِبُ وَ تُرَدُّ الْمَظَالِمُ وَ تُعْمَرُ الْأَرْضُ وَ يُنْتَصَفُ مِنَ الْأَعْدَاءِ وَ يَسْتَقِيمُ الْأَمْرُ</a:t>
            </a:r>
            <a:endParaRPr lang="fa-IR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2) وگرنه مشمول عذاب الهی می شویم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dirty="0" smtClean="0">
                <a:cs typeface="B Mitra" pitchFamily="2" charset="-78"/>
              </a:rPr>
              <a:t>إِذَا </a:t>
            </a:r>
            <a:r>
              <a:rPr lang="fa-IR" dirty="0">
                <a:cs typeface="B Mitra" pitchFamily="2" charset="-78"/>
              </a:rPr>
              <a:t>أُمَّتِي تَوَاكَلَتِ الْأَمْرَ بِالْمَعْرُوفِ وَ النَّهْيَ عَنِ الْمُنْكَرِ فَلْيَأْذَنُوا بِوِقَاعٍ مِنَ اللَّهِ تَعَالَى + قُلْ هُوَ الْقَادِرُ عَلَى أَن يَبْعَثَ عَلَيْكُمْ عَذَاباً مِّن فَوْقِكُمْ أَوْ مِن تَحْتِ أَرْجُلِكُمْ أَوْ يَلْبِسَكُمْ شِيَعاً وَيُذِيقَ بَعْضَكُم بَأْسَ بَعْضٍ ... (انعام/ 65) </a:t>
            </a:r>
            <a:endParaRPr lang="fa-IR" dirty="0" smtClean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3) وگرنه: پست شدن و از دست دادن عزت</a:t>
            </a:r>
            <a:endParaRPr lang="fa-IR" b="1" dirty="0">
              <a:cs typeface="B Mitra" pitchFamily="2" charset="-78"/>
            </a:endParaRP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dirty="0" smtClean="0">
                <a:cs typeface="B Mitra" pitchFamily="2" charset="-78"/>
              </a:rPr>
              <a:t>لَتَأْمُرُنَّ </a:t>
            </a:r>
            <a:r>
              <a:rPr lang="fa-IR" dirty="0">
                <a:cs typeface="B Mitra" pitchFamily="2" charset="-78"/>
              </a:rPr>
              <a:t>بِالْمَعْرُوفِ وَ لَتَنْهُنَّ عَنِ الْمُنْكَرِ أَوْ لَيُسْتَعْمَلَنَّ عَلَيْكُمْ شِرَارُكُمْ فَيَدْعُو خِيَارُكُمْ فَلَا يُسْتَجَابُ </a:t>
            </a:r>
            <a:r>
              <a:rPr lang="fa-IR" dirty="0" smtClean="0">
                <a:cs typeface="B Mitra" pitchFamily="2" charset="-78"/>
              </a:rPr>
              <a:t>لَهُمْ</a:t>
            </a:r>
            <a:endParaRPr lang="fa-IR" dirty="0">
              <a:cs typeface="B Mitra" pitchFamily="2" charset="-78"/>
            </a:endParaRP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2.1. </a:t>
            </a:r>
            <a:r>
              <a:rPr lang="fa-IR" dirty="0" smtClean="0">
                <a:cs typeface="B Titr" pitchFamily="2" charset="-78"/>
              </a:rPr>
              <a:t>اهمیت (ثمرات) امر به معروف و نهی از منکر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881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1513" y="1828800"/>
            <a:ext cx="8229600" cy="4525963"/>
          </a:xfrm>
        </p:spPr>
        <p:txBody>
          <a:bodyPr>
            <a:normAutofit/>
          </a:bodyPr>
          <a:lstStyle/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solidFill>
                  <a:srgbClr val="FF0000"/>
                </a:solidFill>
                <a:cs typeface="B Mitra" pitchFamily="2" charset="-78"/>
              </a:rPr>
              <a:t>ج) در سیره (فلسفه قیام و نهضت حسینی)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1) سخنان خود امام: 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fa-IR" dirty="0">
                <a:cs typeface="B Mitra" pitchFamily="2" charset="-78"/>
              </a:rPr>
              <a:t>و أنّي لم أخرج أشرا و لا بطرا و لا مفسدا و لا ظالما، و إنّما خرجت لطلب الإصلاح في أمّة جدّي صلّى اللّه عليه و آله و سلم أريد أن آمر بالمعروف و أنهى عن المنكر، و أسير بسيرة جدّي و أبي علي بن أبي </a:t>
            </a:r>
            <a:r>
              <a:rPr lang="fa-IR" dirty="0" smtClean="0">
                <a:cs typeface="B Mitra" pitchFamily="2" charset="-78"/>
              </a:rPr>
              <a:t>طالب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fa-IR" b="1" dirty="0" smtClean="0">
                <a:cs typeface="B Mitra" pitchFamily="2" charset="-78"/>
              </a:rPr>
              <a:t>2) مقایسه جایگاه این عامل در قبال دو عامل دیگر (دعوت کوفیان و بیعت با یزید) [= تاثیر امر به معروف در ارتقای نهضت حسینی] و تاثیر نهضت حسینی در ارتقای این اصل در اسلام (در مقام اثبات)</a:t>
            </a:r>
            <a:endParaRPr lang="fa-IR" b="1" dirty="0">
              <a:cs typeface="B Mitra" pitchFamily="2" charset="-78"/>
            </a:endParaRPr>
          </a:p>
          <a:p>
            <a:pPr marL="109728" indent="0" algn="ctr">
              <a:spcBef>
                <a:spcPts val="600"/>
              </a:spcBef>
              <a:spcAft>
                <a:spcPts val="600"/>
              </a:spcAft>
              <a:buNone/>
            </a:pPr>
            <a:endParaRPr lang="fa-IR" b="1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>
                <a:cs typeface="B Titr" pitchFamily="2" charset="-78"/>
              </a:rPr>
              <a:t>2.2. </a:t>
            </a:r>
            <a:r>
              <a:rPr lang="fa-IR" dirty="0" smtClean="0">
                <a:cs typeface="B Titr" pitchFamily="2" charset="-78"/>
              </a:rPr>
              <a:t>اهمیت (ثمرات) امر به معروف و نهی از منکر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77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686800" cy="6096000"/>
          </a:xfrm>
        </p:spPr>
        <p:txBody>
          <a:bodyPr>
            <a:noAutofit/>
          </a:bodyPr>
          <a:lstStyle/>
          <a:p>
            <a:pPr marL="109728" indent="0" algn="ctr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</a:rPr>
              <a:t>1) تعهد و مسئولیت پذیری در جامعه دینی</a:t>
            </a:r>
            <a:endParaRPr lang="fa-IR" sz="2400" dirty="0" smtClean="0">
              <a:solidFill>
                <a:srgbClr val="FF0000"/>
              </a:solidFill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</a:rPr>
              <a:t> </a:t>
            </a:r>
            <a:r>
              <a:rPr lang="fa-IR" sz="2400" dirty="0" smtClean="0">
                <a:cs typeface="B Mitra" pitchFamily="2" charset="-78"/>
              </a:rPr>
              <a:t>وَالْمُؤْمِنُونَ وَالْمُؤْمِنَاتُ بَعْضُهُمْ أَوْلِيَاء بَعْضٍ يَأْمُرُونَ بِالْمَعْرُوفِ وَيَنْهَوْنَ عَنِ الْمُنكَرِ وَيُقِيمُونَ الصَّلاَةَ وَيُؤْتُونَ الزَّكَاةَ وَيُطِيعُونَ اللّهَ وَرَسُولَهُ أُوْلَـئِكَ سَيَرْحَمُهُمُ اللّهُ إِنَّ اللّهَ عَزِيزٌ حَكِيمٌ (توبه/ 71)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fa-IR" sz="2000" b="1" dirty="0" smtClean="0">
                <a:cs typeface="B Mitra" pitchFamily="2" charset="-78"/>
              </a:rPr>
              <a:t>ایمان</a:t>
            </a:r>
            <a:r>
              <a:rPr lang="fa-IR" sz="2000" b="1" dirty="0" smtClean="0">
                <a:cs typeface="B Mitra" pitchFamily="2" charset="-78"/>
                <a:sym typeface="Wingdings" panose="05000000000000000000" pitchFamily="2" charset="2"/>
              </a:rPr>
              <a:t> رابطه ولایی و مسئولیت پذیری  امر به معروف</a:t>
            </a:r>
          </a:p>
          <a:p>
            <a:pPr marL="109728" indent="0">
              <a:lnSpc>
                <a:spcPct val="120000"/>
              </a:lnSpc>
              <a:buNone/>
            </a:pPr>
            <a:r>
              <a:rPr lang="fa-IR" sz="2400" b="1" dirty="0" smtClean="0">
                <a:cs typeface="B Mitra" pitchFamily="2" charset="-78"/>
                <a:sym typeface="Wingdings" panose="05000000000000000000" pitchFamily="2" charset="2"/>
              </a:rPr>
              <a:t>* اشاره به دو نوع مسئولیت انسان: </a:t>
            </a:r>
            <a:r>
              <a:rPr lang="fa-IR" sz="2400" dirty="0" smtClean="0">
                <a:cs typeface="B Mitra" pitchFamily="2" charset="-78"/>
                <a:sym typeface="Wingdings" panose="05000000000000000000" pitchFamily="2" charset="2"/>
              </a:rPr>
              <a:t>ص60</a:t>
            </a:r>
          </a:p>
          <a:p>
            <a:pPr marL="624078" indent="-514350">
              <a:lnSpc>
                <a:spcPct val="120000"/>
              </a:lnSpc>
              <a:buAutoNum type="arabicParenR"/>
            </a:pPr>
            <a:r>
              <a:rPr lang="fa-IR" sz="2400" dirty="0" smtClean="0">
                <a:cs typeface="B Mitra" pitchFamily="2" charset="-78"/>
                <a:sym typeface="Wingdings" panose="05000000000000000000" pitchFamily="2" charset="2"/>
              </a:rPr>
              <a:t>از نظر شخص خود (بما کسبت ایدیکم) و ... </a:t>
            </a:r>
          </a:p>
          <a:p>
            <a:pPr marL="624078" indent="-514350">
              <a:lnSpc>
                <a:spcPct val="120000"/>
              </a:lnSpc>
              <a:buAutoNum type="arabicParenR"/>
            </a:pPr>
            <a:r>
              <a:rPr lang="fa-IR" sz="2400" dirty="0" smtClean="0">
                <a:cs typeface="B Mitra" pitchFamily="2" charset="-78"/>
                <a:sym typeface="Wingdings" panose="05000000000000000000" pitchFamily="2" charset="2"/>
              </a:rPr>
              <a:t>از نظر اجتماع (حتی یغیروا ما بانفسهم) رعد/11 و انفال/53</a:t>
            </a:r>
          </a:p>
          <a:p>
            <a:pPr marL="109728" indent="0" algn="ctr">
              <a:lnSpc>
                <a:spcPct val="120000"/>
              </a:lnSpc>
              <a:buNone/>
            </a:pPr>
            <a:r>
              <a:rPr lang="fa-IR" sz="2400" b="1" dirty="0" smtClean="0">
                <a:solidFill>
                  <a:srgbClr val="FF0000"/>
                </a:solidFill>
                <a:cs typeface="B Mitra" pitchFamily="2" charset="-78"/>
                <a:sym typeface="Wingdings" panose="05000000000000000000" pitchFamily="2" charset="2"/>
              </a:rPr>
              <a:t>2) اصلاح خود، مقدمه اصلاح دیگران </a:t>
            </a:r>
            <a:r>
              <a:rPr lang="fa-IR" sz="2400" dirty="0" smtClean="0">
                <a:solidFill>
                  <a:srgbClr val="FF0000"/>
                </a:solidFill>
                <a:cs typeface="B Mitra" pitchFamily="2" charset="-78"/>
                <a:sym typeface="Wingdings" panose="05000000000000000000" pitchFamily="2" charset="2"/>
              </a:rPr>
              <a:t>ص70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a-IR" sz="2400" dirty="0" smtClean="0">
                <a:cs typeface="B Mitra" pitchFamily="2" charset="-78"/>
              </a:rPr>
              <a:t>التَّائِبُونَ الْعَابِدُونَ الْحَامِدُونَ السَّائِحُونَ الرَّاكِعُونَ السَّاجِدونَ الآمِرُونَ بِالْمَعْرُوفِ وَالنَّاهُونَ عَنِ الْمُنكَرِ وَالْحَافِظُونَ لِحُدُودِ اللّهِ وَبَشِّرِ الْمُؤْمِنِينَ (توبه/ 112)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a-IR" sz="2400" dirty="0" smtClean="0">
                <a:cs typeface="B Mitra" pitchFamily="2" charset="-78"/>
              </a:rPr>
              <a:t>مَنْ </a:t>
            </a:r>
            <a:r>
              <a:rPr lang="fa-IR" sz="2400" dirty="0">
                <a:cs typeface="B Mitra" pitchFamily="2" charset="-78"/>
              </a:rPr>
              <a:t>نَصَبَ نَفْسَهُ لِلنَّاسِ إِمَاماً فَعَلَيْهِ أَنْ يَبْدَأَ بِتَعْلِيمِ </a:t>
            </a:r>
            <a:r>
              <a:rPr lang="fa-IR" sz="2400" dirty="0" smtClean="0">
                <a:cs typeface="B Mitra" pitchFamily="2" charset="-78"/>
              </a:rPr>
              <a:t>نَفْسِهِ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fa-IR" sz="2400" dirty="0" smtClean="0">
                <a:cs typeface="B Mitra" pitchFamily="2" charset="-78"/>
              </a:rPr>
              <a:t>لَعَنَ </a:t>
            </a:r>
            <a:r>
              <a:rPr lang="fa-IR" sz="2400" dirty="0">
                <a:cs typeface="B Mitra" pitchFamily="2" charset="-78"/>
              </a:rPr>
              <a:t>اللَّهُ الْآمِرِينَ بِالْمَعْرُوفِ التَّارِكِينَ لَهُ وَ النَّاهِينَ عَنِ الْمُنْكَرِ الْعَامِلِينَ بِهِ‌</a:t>
            </a:r>
            <a:endParaRPr lang="fa-IR" sz="2400" dirty="0" smtClean="0">
              <a:cs typeface="B Mitra" pitchFamily="2" charset="-78"/>
            </a:endParaRPr>
          </a:p>
          <a:p>
            <a:pPr marL="109728" indent="0">
              <a:lnSpc>
                <a:spcPct val="120000"/>
              </a:lnSpc>
              <a:buNone/>
            </a:pPr>
            <a:endParaRPr lang="fa-IR" sz="2800" dirty="0">
              <a:cs typeface="B Mitra" pitchFamily="2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1845"/>
            <a:ext cx="8229600" cy="1143000"/>
          </a:xfrm>
        </p:spPr>
        <p:txBody>
          <a:bodyPr/>
          <a:lstStyle/>
          <a:p>
            <a:pPr algn="ctr"/>
            <a:r>
              <a:rPr lang="fa-IR" dirty="0" smtClean="0">
                <a:cs typeface="B Titr" pitchFamily="2" charset="-78"/>
              </a:rPr>
              <a:t>3. ریشه و مبنای امر به معروف و نهی از منکر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7135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384</TotalTime>
  <Words>1314</Words>
  <Application>Microsoft Office PowerPoint</Application>
  <PresentationFormat>On-screen Show (4:3)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 Mitra</vt:lpstr>
      <vt:lpstr>B Titr</vt:lpstr>
      <vt:lpstr>Lucida Sans Unicode</vt:lpstr>
      <vt:lpstr>Verdana</vt:lpstr>
      <vt:lpstr>Wingdings</vt:lpstr>
      <vt:lpstr>Wingdings 2</vt:lpstr>
      <vt:lpstr>Wingdings 3</vt:lpstr>
      <vt:lpstr>Concourse</vt:lpstr>
      <vt:lpstr>بسم الله الرحمن الرحیم</vt:lpstr>
      <vt:lpstr>امر به معروف و نهی از منکر</vt:lpstr>
      <vt:lpstr>سیر بحث</vt:lpstr>
      <vt:lpstr>مقدمه</vt:lpstr>
      <vt:lpstr>1. معنای امر به معروف و نهی از منکر</vt:lpstr>
      <vt:lpstr>2. اهمیت (ثمرات) امر به معروف و نهی از منکر</vt:lpstr>
      <vt:lpstr>2.1. اهمیت (ثمرات) امر به معروف و نهی از منکر</vt:lpstr>
      <vt:lpstr>2.2. اهمیت (ثمرات) امر به معروف و نهی از منکر</vt:lpstr>
      <vt:lpstr>3. ریشه و مبنای امر به معروف و نهی از منکر</vt:lpstr>
      <vt:lpstr>4. تاریخچه امر به معروف و نهی از منکر</vt:lpstr>
      <vt:lpstr>5.1. شرایط امر به معروف و نهی از منکر</vt:lpstr>
      <vt:lpstr>5.2. شرایط اجرایی امر به معروف و نهی از منکر</vt:lpstr>
      <vt:lpstr>6. مراتب امر به معروف و نهی از منکر</vt:lpstr>
      <vt:lpstr>7. کارنامه ما در امر به معروف و نهی از منکر</vt:lpstr>
      <vt:lpstr>8. علل انحطاط ما در امر به معروف و نهی از منکر</vt:lpstr>
      <vt:lpstr>9. وظیفه ما  (راهکارهای احیای امر به معروف و نهی از منکر)</vt:lpstr>
      <vt:lpstr>و آخر دعوانا ان الحمدلله رب العالمین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mpc</dc:creator>
  <cp:lastModifiedBy>Hossein Sozanchi</cp:lastModifiedBy>
  <cp:revision>47</cp:revision>
  <dcterms:created xsi:type="dcterms:W3CDTF">2015-01-28T18:45:52Z</dcterms:created>
  <dcterms:modified xsi:type="dcterms:W3CDTF">2015-11-21T15:40:28Z</dcterms:modified>
</cp:coreProperties>
</file>