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6" r:id="rId12"/>
    <p:sldId id="275" r:id="rId13"/>
    <p:sldId id="273" r:id="rId14"/>
    <p:sldId id="274" r:id="rId15"/>
    <p:sldId id="279" r:id="rId16"/>
    <p:sldId id="280" r:id="rId17"/>
    <p:sldId id="281" r:id="rId18"/>
    <p:sldId id="282" r:id="rId19"/>
    <p:sldId id="277" r:id="rId20"/>
    <p:sldId id="278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E"/>
    <a:srgbClr val="CEFEFD"/>
    <a:srgbClr val="C1D799"/>
    <a:srgbClr val="95B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55D1-821B-42AB-AF37-ECD9CB786942}" type="datetimeFigureOut">
              <a:rPr lang="en-US" smtClean="0"/>
              <a:pPr/>
              <a:t>12/28/2013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4D6B-5FD7-4115-8BA7-10C06888D0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48799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6912768" cy="602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دیدگاه های مختلف در مورد آینده 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بشر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بدبینی و یاس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علم زدگی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جامعه بی طبقه و بدون تضاد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جهان بینی مادی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خلق ارزش ها توسط انسان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نظر 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اسلام</a:t>
            </a:r>
          </a:p>
          <a:p>
            <a:pPr lvl="2" algn="r" rtl="1">
              <a:spcAft>
                <a:spcPts val="600"/>
              </a:spcAft>
            </a:pPr>
            <a:endParaRPr lang="fa-IR" sz="2000" dirty="0" smtClean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600"/>
              </a:spcAft>
            </a:pPr>
            <a:endParaRPr lang="en-US" sz="11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ea typeface="Calibri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حرکت به سوی ظهور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:</a:t>
            </a: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پیروزی خود عالی بر خود دانی / پیروزی حزب الله بر حزب الشیطان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انسان دارای اراده و اختیار، عقل و آگاهی : مبارزه حق و باطل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9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48799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81008"/>
            <a:ext cx="5256584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کتاب مهدویت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جلسه </a:t>
            </a:r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دوم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6732240" cy="586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عدل 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کلی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هدف انبیاء 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</a:t>
            </a:r>
            <a:r>
              <a:rPr lang="fa-IR" sz="2400" dirty="0" smtClean="0">
                <a:ea typeface="Calibri"/>
                <a:cs typeface="B Nazanin" panose="00000400000000000000" pitchFamily="2" charset="-78"/>
              </a:rPr>
              <a:t>تنظیم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رابطه افراد با خالق </a:t>
            </a:r>
            <a:endParaRPr lang="fa-IR" sz="2400" dirty="0" smtClean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	</a:t>
            </a:r>
            <a:r>
              <a:rPr lang="fa-IR" b="1" dirty="0" smtClean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	  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(...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داعیا الی الله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باذنه/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احزاب 45-46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676275" algn="l"/>
              </a:tabLst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	                             </a:t>
            </a:r>
            <a:r>
              <a:rPr lang="fa-IR" sz="2400" dirty="0" smtClean="0">
                <a:ea typeface="Calibri"/>
                <a:cs typeface="B Nazanin" panose="00000400000000000000" pitchFamily="2" charset="-78"/>
              </a:rPr>
              <a:t>تنظیم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رابطه افراد با مخلوقات : عدالت و صلح  </a:t>
            </a:r>
            <a:endParaRPr lang="fa-IR" dirty="0" smtClean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676275" algn="l"/>
              </a:tabLst>
            </a:pPr>
            <a:r>
              <a:rPr lang="fa-IR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	</a:t>
            </a:r>
            <a:r>
              <a:rPr lang="fa-IR" b="1" dirty="0" smtClean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		  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(...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لیقوم الناس بالقسط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/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حدید 25)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200" dirty="0">
                <a:ea typeface="Calibri"/>
                <a:cs typeface="B Nazanin" panose="00000400000000000000" pitchFamily="2" charset="-78"/>
              </a:rPr>
              <a:t> </a:t>
            </a:r>
            <a:endParaRPr lang="en-US" sz="48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عقیده شیعه: </a:t>
            </a:r>
            <a:endParaRPr lang="fa-I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عدم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بدبینی، اعتقاد به پایان پذیری ظلم و جور، جنگ و تبعیض، فساد و اختلاف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Right Bracket 4"/>
          <p:cNvSpPr/>
          <p:nvPr/>
        </p:nvSpPr>
        <p:spPr>
          <a:xfrm>
            <a:off x="5580112" y="2276872"/>
            <a:ext cx="216024" cy="136815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691276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سه موضوع اصلی درباره عدالت: </a:t>
            </a:r>
          </a:p>
          <a:p>
            <a:pPr algn="r" rtl="1"/>
            <a:endParaRPr lang="fa-IR" sz="20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تعریف عدالت چیست؟</a:t>
            </a:r>
          </a:p>
          <a:p>
            <a:pPr lvl="1" algn="r" rtl="1">
              <a:lnSpc>
                <a:spcPct val="150000"/>
              </a:lnSpc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تعریف عدالت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</a:t>
            </a:r>
            <a:r>
              <a:rPr lang="fa-IR" sz="2000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اعطای حق به هر ذیحق  ≠   تبعیض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20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خاستگاه عدالت چیست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؟ آیا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فطرت بشر، میل به عدالت دارد؟</a:t>
            </a:r>
          </a:p>
          <a:p>
            <a:pPr lvl="1" algn="r" rtl="1">
              <a:spcAft>
                <a:spcPts val="1000"/>
              </a:spcAft>
            </a:pPr>
            <a:endParaRPr lang="fa-IR" sz="1200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sz="20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خاستگاه </a:t>
            </a:r>
            <a:r>
              <a:rPr lang="fa-IR" sz="20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عدالت: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2" algn="r" rtl="1">
              <a:spcAft>
                <a:spcPts val="600"/>
              </a:spcAft>
            </a:pPr>
            <a:r>
              <a:rPr lang="fa-IR" sz="20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1. منفعت </a:t>
            </a:r>
            <a:r>
              <a:rPr lang="fa-IR" sz="20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طلبی: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تأمین منافع فرد در تحقق عدالت در جمع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2" algn="r" rtl="1">
              <a:spcAft>
                <a:spcPts val="600"/>
              </a:spcAft>
            </a:pPr>
            <a:r>
              <a:rPr lang="fa-IR" sz="20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2. فطرت</a:t>
            </a:r>
            <a:r>
              <a:rPr lang="fa-IR" sz="20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: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نظر اسلام (نمونه های متعدد)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آیا عدالت، عملی است؟ از طریق چه وسیله ای؟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      از </a:t>
            </a:r>
            <a:r>
              <a:rPr lang="fa-IR" sz="2000" dirty="0">
                <a:cs typeface="B Nazanin" panose="00000400000000000000" pitchFamily="2" charset="-78"/>
              </a:rPr>
              <a:t>طریق پیشرفت فکری، </a:t>
            </a:r>
            <a:r>
              <a:rPr lang="fa-IR" sz="2000" dirty="0" smtClean="0">
                <a:cs typeface="B Nazanin" panose="00000400000000000000" pitchFamily="2" charset="-78"/>
              </a:rPr>
              <a:t>اخلاقی و علمی بشر ≠  انحطاط دنیا و بازگشت به قهقراء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20072" y="220486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179" y="828892"/>
            <a:ext cx="6912768" cy="562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شبهه:</a:t>
            </a:r>
            <a:r>
              <a:rPr lang="fa-I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بعید دانستن مسئله عمر حضرت ولیعصر (عج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پاسخ: 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نمونه های متعدد در عالم خلقت و طبیعت که غیرعادی اما ممکن می باشند</a:t>
            </a:r>
          </a:p>
          <a:p>
            <a:pPr lvl="1" algn="r" rtl="1"/>
            <a:r>
              <a:rPr lang="fa-IR" dirty="0" smtClean="0">
                <a:ea typeface="Calibri"/>
                <a:cs typeface="B Nazanin" panose="00000400000000000000" pitchFamily="2" charset="-78"/>
              </a:rPr>
              <a:t>مثال ها: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1600" dirty="0" smtClean="0">
                <a:ea typeface="Calibri"/>
                <a:cs typeface="B Nazanin" panose="00000400000000000000" pitchFamily="2" charset="-78"/>
              </a:rPr>
              <a:t>اولین </a:t>
            </a:r>
            <a:r>
              <a:rPr lang="fa-IR" sz="1600" dirty="0">
                <a:ea typeface="Calibri"/>
                <a:cs typeface="B Nazanin" panose="00000400000000000000" pitchFamily="2" charset="-78"/>
              </a:rPr>
              <a:t>نطفه بشر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ea typeface="Calibri"/>
                <a:cs typeface="B Nazanin" panose="00000400000000000000" pitchFamily="2" charset="-78"/>
              </a:rPr>
              <a:t>وضعیت نخستین کره زمین </a:t>
            </a:r>
            <a:r>
              <a:rPr lang="fa-IR" sz="1600" dirty="0" smtClean="0">
                <a:ea typeface="Calibri"/>
                <a:cs typeface="B Nazanin" panose="00000400000000000000" pitchFamily="2" charset="-78"/>
              </a:rPr>
              <a:t>...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endParaRPr lang="fa-IR" sz="1600" dirty="0">
              <a:ea typeface="Calibri"/>
              <a:cs typeface="B Nazanin" panose="00000400000000000000" pitchFamily="2" charset="-78"/>
            </a:endParaRPr>
          </a:p>
          <a:p>
            <a:pPr lvl="1" algn="r" rtl="1"/>
            <a:endParaRPr lang="en-US" sz="24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مشخصات دوران ظهور حضرت مهدی (عج)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 panose="00000400000000000000" pitchFamily="2" charset="-78"/>
              </a:rPr>
              <a:t>وضعیت </a:t>
            </a:r>
            <a:r>
              <a:rPr lang="fa-IR" sz="2000" b="1" dirty="0">
                <a:ea typeface="Calibri"/>
                <a:cs typeface="B Nazanin" panose="00000400000000000000" pitchFamily="2" charset="-78"/>
              </a:rPr>
              <a:t>دشوار حاکم بر جامعه اسلامی  </a:t>
            </a:r>
            <a:r>
              <a:rPr lang="fa-IR" sz="1600" b="1" dirty="0">
                <a:ea typeface="Calibri"/>
                <a:cs typeface="B Nazanin" panose="00000400000000000000" pitchFamily="2" charset="-78"/>
              </a:rPr>
              <a:t>:   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ea typeface="Calibri"/>
                <a:cs typeface="B Nazanin" panose="00000400000000000000" pitchFamily="2" charset="-78"/>
              </a:rPr>
              <a:t> لقب امام: قائم (قیام کننده علیه ظلم و جور)</a:t>
            </a:r>
            <a:endParaRPr lang="fa-IR" sz="2800" b="1" dirty="0">
              <a:solidFill>
                <a:schemeClr val="bg2">
                  <a:lumMod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دلیل این که انتظار فرج افضل عبادات است     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</a:t>
            </a:r>
            <a:r>
              <a:rPr lang="fa-IR" b="1" dirty="0" smtClean="0">
                <a:ea typeface="Calibri"/>
                <a:cs typeface="B Nazanin" panose="00000400000000000000" pitchFamily="2" charset="-78"/>
              </a:rPr>
              <a:t>خوشبینی </a:t>
            </a:r>
            <a:r>
              <a:rPr lang="fa-IR" b="1" dirty="0">
                <a:ea typeface="Calibri"/>
                <a:cs typeface="B Nazanin" panose="00000400000000000000" pitchFamily="2" charset="-78"/>
              </a:rPr>
              <a:t>و انتظار : ایمانی در سطح عالی است</a:t>
            </a:r>
            <a:endParaRPr lang="en-US" sz="1600" b="1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 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endParaRPr lang="en-US" sz="2000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79912" y="537321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4932040" y="4437112"/>
            <a:ext cx="432048" cy="504056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6912768" cy="580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وظیفه مسلمانان در زمان 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غیبت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دو رویکرد به ظهور </a:t>
            </a:r>
            <a:r>
              <a:rPr lang="fa-I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:         </a:t>
            </a:r>
            <a:r>
              <a:rPr lang="fa-I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                     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ea typeface="Calibri"/>
                <a:cs typeface="B Nazanin" panose="00000400000000000000" pitchFamily="2" charset="-78"/>
              </a:rPr>
              <a:t>انتظار فرج: تعهد آور</a:t>
            </a:r>
            <a:endParaRPr lang="en-US" sz="1600" b="1" dirty="0">
              <a:solidFill>
                <a:schemeClr val="bg2">
                  <a:lumMod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>
                <a:ea typeface="Calibri"/>
                <a:cs typeface="B Nazanin" panose="00000400000000000000" pitchFamily="2" charset="-78"/>
              </a:rPr>
              <a:t>1.تشبیه به ترکیدن دمل یا واقعه ای انفجاری : </a:t>
            </a:r>
            <a:r>
              <a:rPr lang="fa-IR" sz="1600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واکنش انفعالی</a:t>
            </a:r>
            <a:endParaRPr lang="en-US" sz="1400" b="1" dirty="0">
              <a:solidFill>
                <a:srgbClr val="FF0000"/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>
                <a:ea typeface="Calibri"/>
                <a:cs typeface="B Nazanin" panose="00000400000000000000" pitchFamily="2" charset="-78"/>
              </a:rPr>
              <a:t>2.تشبیه به رسیدن و تکامل میوه بر درخت: </a:t>
            </a:r>
            <a:r>
              <a:rPr lang="fa-IR" sz="1600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واکنش فعال </a:t>
            </a:r>
            <a:r>
              <a:rPr lang="fa-IR" sz="1600" b="1" dirty="0">
                <a:solidFill>
                  <a:schemeClr val="bg2">
                    <a:lumMod val="50000"/>
                  </a:schemeClr>
                </a:solidFill>
                <a:ea typeface="Calibri"/>
                <a:cs typeface="B Nazanin" panose="00000400000000000000" pitchFamily="2" charset="-78"/>
              </a:rPr>
              <a:t>( ایفای همه وظایف برای تربیت کامل)</a:t>
            </a:r>
            <a:endParaRPr lang="en-US" sz="1400" b="1" dirty="0">
              <a:solidFill>
                <a:schemeClr val="bg2">
                  <a:lumMod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2000" b="1" dirty="0" smtClean="0">
              <a:solidFill>
                <a:srgbClr val="FF0000"/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نکته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مهم:  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solidFill>
                  <a:schemeClr val="bg2">
                    <a:lumMod val="50000"/>
                  </a:schemeClr>
                </a:solidFill>
                <a:ea typeface="Calibri"/>
                <a:cs typeface="B Nazanin" panose="00000400000000000000" pitchFamily="2" charset="-78"/>
              </a:rPr>
              <a:t>  </a:t>
            </a:r>
            <a:r>
              <a:rPr lang="fa-IR" sz="1600" b="1" dirty="0">
                <a:solidFill>
                  <a:schemeClr val="bg2">
                    <a:lumMod val="50000"/>
                  </a:schemeClr>
                </a:solidFill>
                <a:ea typeface="Calibri"/>
                <a:cs typeface="B Nazanin" panose="00000400000000000000" pitchFamily="2" charset="-78"/>
              </a:rPr>
              <a:t>ما در عین اینکه رو به پریشانی می رویم، رو به سامان هم می رویم                                        </a:t>
            </a:r>
            <a:r>
              <a:rPr lang="fa-IR" sz="1600" b="1" dirty="0" smtClean="0">
                <a:ea typeface="Calibri"/>
                <a:cs typeface="B Nazanin" panose="00000400000000000000" pitchFamily="2" charset="-78"/>
              </a:rPr>
              <a:t>.....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700" b="1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					         سامان </a:t>
            </a:r>
            <a:r>
              <a:rPr lang="fa-IR" sz="16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بسیار عالی تر</a:t>
            </a:r>
            <a:endParaRPr lang="fa-IR" sz="1600" dirty="0"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				              پریشانی </a:t>
            </a:r>
            <a:r>
              <a:rPr lang="fa-IR" sz="16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دوم</a:t>
            </a:r>
            <a:endParaRPr lang="fa-IR" sz="20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                                  </a:t>
            </a:r>
            <a:r>
              <a:rPr lang="fa-IR" sz="16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                    </a:t>
            </a:r>
            <a:r>
              <a:rPr lang="fa-IR" sz="16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سامان عالی تر</a:t>
            </a:r>
            <a:endParaRPr lang="fa-IR" sz="20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                       </a:t>
            </a:r>
            <a:r>
              <a:rPr lang="fa-IR" sz="16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                </a:t>
            </a:r>
            <a:r>
              <a:rPr lang="fa-IR" sz="16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پریشانی اول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1691680" y="2276872"/>
            <a:ext cx="432048" cy="432048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43609" y="4437112"/>
            <a:ext cx="216023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91679" y="5085184"/>
            <a:ext cx="216023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83768" y="5517232"/>
            <a:ext cx="216023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75856" y="5949280"/>
            <a:ext cx="216023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6912768" cy="492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وعده 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الهی</a:t>
            </a: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endParaRPr lang="en-US" sz="105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مهدویت فقط به شیعه اختصاص ندارد، در اعتقادات اهل سنت و ...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مهدویت فلسفه بزرگ جهانی و نه آرزویی کودکانه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مقایسه سه دوره زندگی انسان:   </a:t>
            </a: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endParaRPr lang="fa-IR" sz="1600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کودکی </a:t>
            </a: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	 </a:t>
            </a:r>
            <a:r>
              <a:rPr lang="fa-IR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علم و جوانی </a:t>
            </a: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	  </a:t>
            </a:r>
            <a:r>
              <a:rPr lang="fa-IR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پیری و عاقلی</a:t>
            </a:r>
            <a:endParaRPr lang="en-US" sz="1600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466850" algn="l"/>
                <a:tab pos="2324100" algn="l"/>
                <a:tab pos="3705225" algn="l"/>
              </a:tabLst>
            </a:pPr>
            <a:r>
              <a:rPr lang="fa-IR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                   </a:t>
            </a:r>
          </a:p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466850" algn="l"/>
                <a:tab pos="2324100" algn="l"/>
                <a:tab pos="3705225" algn="l"/>
              </a:tabLst>
            </a:pPr>
            <a:r>
              <a:rPr lang="fa-IR" sz="8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                             </a:t>
            </a: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466850" algn="l"/>
                <a:tab pos="2324100" algn="l"/>
                <a:tab pos="3705225" algn="l"/>
              </a:tabLst>
            </a:pP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</a:t>
            </a:r>
            <a:r>
              <a:rPr lang="fa-IR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دوران </a:t>
            </a: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باستان	 	            غضب </a:t>
            </a:r>
            <a:r>
              <a:rPr lang="fa-IR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و شهوت   	  </a:t>
            </a: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             </a:t>
            </a:r>
            <a:r>
              <a:rPr lang="fa-IR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معرفت، عدالت، </a:t>
            </a: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صلح</a:t>
            </a:r>
            <a:endParaRPr lang="fa-IR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55976" y="4005064"/>
            <a:ext cx="576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83768" y="4005064"/>
            <a:ext cx="576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55976" y="5157192"/>
            <a:ext cx="576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83768" y="5157192"/>
            <a:ext cx="576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5148064" y="4365104"/>
            <a:ext cx="432048" cy="432048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563888" y="4346936"/>
            <a:ext cx="432048" cy="432048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605506" y="4337896"/>
            <a:ext cx="432048" cy="432048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6912768" cy="614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امدادهای غیبی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معنی غیب: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نهان، پس پرده (حجاب محدودیت حواس)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نسبت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محدود و نامحدود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امدادهای خاص الهی: </a:t>
            </a:r>
            <a:r>
              <a:rPr lang="fa-IR" sz="1600" dirty="0" smtClean="0">
                <a:ea typeface="Calibri"/>
                <a:cs typeface="B Nazanin" panose="00000400000000000000" pitchFamily="2" charset="-78"/>
              </a:rPr>
              <a:t>صفت </a:t>
            </a:r>
            <a:r>
              <a:rPr lang="fa-IR" sz="1600" dirty="0">
                <a:ea typeface="Calibri"/>
                <a:cs typeface="B Nazanin" panose="00000400000000000000" pitchFamily="2" charset="-78"/>
              </a:rPr>
              <a:t>«رحمان»  </a:t>
            </a:r>
            <a:r>
              <a:rPr lang="fa-IR" sz="1600" b="1" dirty="0">
                <a:ea typeface="Calibri"/>
                <a:cs typeface="B Nazanin" panose="00000400000000000000" pitchFamily="2" charset="-78"/>
              </a:rPr>
              <a:t>(رحمت عمومی) </a:t>
            </a:r>
            <a:r>
              <a:rPr lang="fa-IR" sz="1600" dirty="0">
                <a:ea typeface="Calibri"/>
                <a:cs typeface="B Nazanin" panose="00000400000000000000" pitchFamily="2" charset="-78"/>
              </a:rPr>
              <a:t>و</a:t>
            </a:r>
            <a:r>
              <a:rPr lang="fa-IR" sz="1600" b="1" dirty="0">
                <a:ea typeface="Calibri"/>
                <a:cs typeface="B Nazanin" panose="00000400000000000000" pitchFamily="2" charset="-78"/>
              </a:rPr>
              <a:t> </a:t>
            </a:r>
            <a:r>
              <a:rPr lang="fa-IR" sz="1600" dirty="0">
                <a:ea typeface="Calibri"/>
                <a:cs typeface="B Nazanin" panose="00000400000000000000" pitchFamily="2" charset="-78"/>
              </a:rPr>
              <a:t>«رحیم» خداوند</a:t>
            </a:r>
            <a:r>
              <a:rPr lang="fa-IR" sz="1600" b="1" dirty="0">
                <a:ea typeface="Calibri"/>
                <a:cs typeface="B Nazanin" panose="00000400000000000000" pitchFamily="2" charset="-78"/>
              </a:rPr>
              <a:t> (رحمت و دستگیری خاص</a:t>
            </a:r>
            <a:r>
              <a:rPr lang="fa-IR" sz="1600" b="1" dirty="0" smtClean="0">
                <a:ea typeface="Calibri"/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0" b="1" dirty="0">
              <a:ea typeface="Calibri"/>
              <a:cs typeface="B Nazanin" panose="00000400000000000000" pitchFamily="2" charset="-78"/>
            </a:endParaRPr>
          </a:p>
          <a:p>
            <a:pPr algn="r" rtl="1">
              <a:spcAft>
                <a:spcPts val="600"/>
              </a:spcAft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انواع امدادهای غیبی </a:t>
            </a:r>
            <a:r>
              <a:rPr lang="fa-I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 </a:t>
            </a:r>
            <a:r>
              <a:rPr lang="fa-I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  </a:t>
            </a:r>
            <a:r>
              <a:rPr lang="fa-IR" sz="1600" dirty="0">
                <a:ea typeface="Calibri"/>
                <a:cs typeface="B Nazanin" panose="00000400000000000000" pitchFamily="2" charset="-78"/>
              </a:rPr>
              <a:t>فراهم شدن شرایط موفقیت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algn="r" rtl="1">
              <a:spcAft>
                <a:spcPts val="600"/>
              </a:spcAft>
              <a:tabLst>
                <a:tab pos="1257300" algn="l"/>
              </a:tabLst>
            </a:pPr>
            <a:r>
              <a:rPr lang="fa-IR" sz="1600" dirty="0">
                <a:ea typeface="Calibri"/>
                <a:cs typeface="B Nazanin" panose="00000400000000000000" pitchFamily="2" charset="-78"/>
              </a:rPr>
              <a:t>	                               </a:t>
            </a:r>
            <a:r>
              <a:rPr lang="fa-IR" sz="1600" dirty="0" smtClean="0">
                <a:ea typeface="Calibri"/>
                <a:cs typeface="B Nazanin" panose="00000400000000000000" pitchFamily="2" charset="-78"/>
              </a:rPr>
              <a:t>        </a:t>
            </a:r>
            <a:r>
              <a:rPr lang="fa-IR" sz="1600" dirty="0">
                <a:ea typeface="Calibri"/>
                <a:cs typeface="B Nazanin" panose="00000400000000000000" pitchFamily="2" charset="-78"/>
              </a:rPr>
              <a:t>به صورت الهامات، هدایت ها و روشنی ها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شرط موفقیت (برخورداری از امداد غیبی):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کوشش + اخلاص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fa-IR" sz="1200" dirty="0" smtClean="0">
              <a:ea typeface="Calibri"/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 smtClean="0">
                <a:ea typeface="Calibri"/>
                <a:cs typeface="B Nazanin" panose="00000400000000000000" pitchFamily="2" charset="-78"/>
              </a:rPr>
              <a:t>                     مستندات </a:t>
            </a:r>
            <a:r>
              <a:rPr lang="fa-IR" sz="1400" b="1" dirty="0">
                <a:ea typeface="Calibri"/>
                <a:cs typeface="B Nazanin" panose="00000400000000000000" pitchFamily="2" charset="-78"/>
              </a:rPr>
              <a:t>دینی:</a:t>
            </a:r>
            <a:endParaRPr lang="en-US" sz="1200" b="1" dirty="0">
              <a:ea typeface="Calibri"/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                </a:t>
            </a:r>
            <a:r>
              <a:rPr lang="fa-IR" sz="1400" b="1" dirty="0" smtClean="0">
                <a:solidFill>
                  <a:srgbClr val="00B0F0"/>
                </a:solidFill>
                <a:ea typeface="Calibri"/>
                <a:cs typeface="B Nazanin" panose="00000400000000000000" pitchFamily="2" charset="-78"/>
              </a:rPr>
              <a:t>    </a:t>
            </a:r>
            <a:r>
              <a:rPr lang="fa-IR" sz="1400" b="1" dirty="0">
                <a:solidFill>
                  <a:srgbClr val="00B0F0"/>
                </a:solidFill>
                <a:ea typeface="Calibri"/>
                <a:cs typeface="B Nazanin" panose="00000400000000000000" pitchFamily="2" charset="-78"/>
              </a:rPr>
              <a:t>ان تنصرو الله ینصرکم</a:t>
            </a:r>
            <a:endParaRPr lang="en-US" sz="1200" b="1" dirty="0">
              <a:solidFill>
                <a:srgbClr val="00B0F0"/>
              </a:solidFill>
              <a:ea typeface="Calibri"/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>
                <a:solidFill>
                  <a:srgbClr val="00B0F0"/>
                </a:solidFill>
                <a:ea typeface="Calibri"/>
                <a:cs typeface="B Nazanin" panose="00000400000000000000" pitchFamily="2" charset="-78"/>
              </a:rPr>
              <a:t>               </a:t>
            </a:r>
            <a:r>
              <a:rPr lang="fa-IR" sz="1400" b="1" dirty="0" smtClean="0">
                <a:solidFill>
                  <a:srgbClr val="00B0F0"/>
                </a:solidFill>
                <a:ea typeface="Calibri"/>
                <a:cs typeface="B Nazanin" panose="00000400000000000000" pitchFamily="2" charset="-78"/>
              </a:rPr>
              <a:t>    </a:t>
            </a:r>
            <a:r>
              <a:rPr lang="fa-IR" sz="1400" b="1" dirty="0">
                <a:solidFill>
                  <a:srgbClr val="00B0F0"/>
                </a:solidFill>
                <a:ea typeface="Calibri"/>
                <a:cs typeface="B Nazanin" panose="00000400000000000000" pitchFamily="2" charset="-78"/>
              </a:rPr>
              <a:t>والذین جاهدو فینا لنهدینهم سبلنا</a:t>
            </a:r>
            <a:endParaRPr lang="en-US" sz="1200" b="1" dirty="0">
              <a:solidFill>
                <a:srgbClr val="00B0F0"/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تفاوت تفکر مادی و تفکر الهی: </a:t>
            </a:r>
            <a:r>
              <a:rPr lang="fa-IR" b="1" dirty="0">
                <a:ea typeface="Calibri"/>
                <a:cs typeface="B Nazanin" panose="00000400000000000000" pitchFamily="2" charset="-78"/>
              </a:rPr>
              <a:t>تاثیر عوامل معنوی در سرنوشت </a:t>
            </a:r>
            <a:endParaRPr lang="en-US" sz="1600" b="1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buFont typeface="Wingdings" panose="05000000000000000000" pitchFamily="2" charset="2"/>
              <a:buChar char="q"/>
            </a:pPr>
            <a:r>
              <a:rPr lang="fa-IR" sz="17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B Nazanin" panose="00000400000000000000" pitchFamily="2" charset="-78"/>
              </a:rPr>
              <a:t>مهدویت و ایمان به غیب و امدادهای غیبی (ایمان به غیب: وجه تمایز مؤمن و کافر)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buFont typeface="Wingdings" panose="05000000000000000000" pitchFamily="2" charset="2"/>
              <a:buChar char="q"/>
            </a:pPr>
            <a:r>
              <a:rPr lang="fa-IR" sz="17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B Nazanin" panose="00000400000000000000" pitchFamily="2" charset="-78"/>
              </a:rPr>
              <a:t>راه ایمان به غیب: رجوع از مرحله انکار به شک 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5" name="Right Bracket 4"/>
          <p:cNvSpPr/>
          <p:nvPr/>
        </p:nvSpPr>
        <p:spPr>
          <a:xfrm>
            <a:off x="5220072" y="2924944"/>
            <a:ext cx="288032" cy="360040"/>
          </a:xfrm>
          <a:prstGeom prst="righ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059832" y="4005064"/>
            <a:ext cx="302198" cy="332832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6912768" cy="536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آرمان قیام و انقلاب مهدی (عج)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ea typeface="Calibri"/>
                <a:cs typeface="B Nazanin" panose="00000400000000000000" pitchFamily="2" charset="-78"/>
              </a:rPr>
              <a:t>فلسفه بزرگ اجتماعی اسلامی</a:t>
            </a:r>
            <a:endParaRPr lang="en-US" sz="24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4400" dirty="0">
                <a:ea typeface="Calibri"/>
                <a:cs typeface="B Nazanin" panose="00000400000000000000" pitchFamily="2" charset="-78"/>
              </a:rPr>
              <a:t> </a:t>
            </a:r>
            <a:endParaRPr lang="en-US" sz="40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  مشخصات انتـظار بزرگ :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1371600" lvl="2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خوش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بینی به آینده بشریت</a:t>
            </a:r>
          </a:p>
          <a:p>
            <a:pPr marL="1257300" lvl="2" indent="-3429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  حرمت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یأس از روح الله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1371600" lvl="2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ترسیم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دنیایی عاری از ظلم و ..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1371600" lvl="2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تحقق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عدالت، شکوفایی علم و ...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5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81008"/>
            <a:ext cx="5256584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کتاب مهدویت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جلسه </a:t>
            </a:r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اول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4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378" y="620688"/>
            <a:ext cx="6912768" cy="653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دو نوع انتظار: </a:t>
            </a:r>
            <a:endParaRPr lang="fa-IR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endParaRPr lang="en-US" sz="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الف) انتظار ویرانگر: 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en-US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ماهیت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انفجاری برای ظهور قائل شدن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دست روی دست گذاشتن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بی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تفاوتی به اشاعه ظلم و فساد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هم لذت و کامجویی گناه و هم توهم کمک به انقلاب مقدس </a:t>
            </a:r>
            <a:r>
              <a:rPr lang="fa-IR" sz="2000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نهایی</a:t>
            </a:r>
          </a:p>
          <a:p>
            <a:pPr lvl="1" algn="r" rtl="1">
              <a:spcAft>
                <a:spcPts val="1000"/>
              </a:spcAft>
            </a:pP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ب) انتظار سازنده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: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en-US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ظهور آخرین حلقه از حلقه های مبارزه اهل حق با باطل</a:t>
            </a:r>
            <a:endParaRPr lang="en-US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امیدواری</a:t>
            </a:r>
            <a:endParaRPr lang="en-US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1257300" lvl="2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تلاش و کسب آمادگی و.... </a:t>
            </a:r>
            <a:endParaRPr lang="en-US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endParaRPr lang="en-US" sz="5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33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7" y="0"/>
            <a:ext cx="7004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740715"/>
            <a:ext cx="6624736" cy="591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سوالات مقدماتی: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900" dirty="0" smtClean="0">
                <a:ea typeface="Calibri"/>
                <a:cs typeface="B Nazanin" panose="00000400000000000000" pitchFamily="2" charset="-78"/>
              </a:rPr>
              <a:t>1. آیا </a:t>
            </a:r>
            <a:r>
              <a:rPr lang="fa-IR" sz="1900" dirty="0">
                <a:ea typeface="Calibri"/>
                <a:cs typeface="B Nazanin" panose="00000400000000000000" pitchFamily="2" charset="-78"/>
              </a:rPr>
              <a:t>جهان به سمت پیشرفت و تکامل حرکت می کند یا بشریت روز به روز در فساد غوطه ورتر می </a:t>
            </a:r>
            <a:r>
              <a:rPr lang="fa-IR" sz="1900" dirty="0" smtClean="0">
                <a:ea typeface="Calibri"/>
                <a:cs typeface="B Nazanin" panose="00000400000000000000" pitchFamily="2" charset="-78"/>
              </a:rPr>
              <a:t>گردد؟</a:t>
            </a:r>
            <a:endParaRPr lang="en-US" sz="1900" dirty="0" smtClean="0">
              <a:ea typeface="Calibri"/>
              <a:cs typeface="B Nazanin" panose="00000400000000000000" pitchFamily="2" charset="-78"/>
            </a:endParaRPr>
          </a:p>
          <a:p>
            <a:pPr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900" dirty="0" smtClean="0">
                <a:ea typeface="Calibri"/>
                <a:cs typeface="B Nazanin" panose="00000400000000000000" pitchFamily="2" charset="-78"/>
              </a:rPr>
              <a:t>2. چه مسیری برای حرکت بشریت در طول تاریخ ترسیم می کنیم؟</a:t>
            </a:r>
            <a:endParaRPr lang="en-US" sz="1900" dirty="0" smtClean="0">
              <a:ea typeface="Calibri"/>
              <a:cs typeface="B Nazanin" panose="00000400000000000000" pitchFamily="2" charset="-78"/>
            </a:endParaRPr>
          </a:p>
          <a:p>
            <a:pPr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900" dirty="0" smtClean="0">
                <a:ea typeface="Calibri"/>
                <a:cs typeface="B Nazanin" panose="00000400000000000000" pitchFamily="2" charset="-78"/>
              </a:rPr>
              <a:t>3.اگر </a:t>
            </a:r>
            <a:r>
              <a:rPr lang="fa-IR" sz="1900" dirty="0">
                <a:ea typeface="Calibri"/>
                <a:cs typeface="B Nazanin" panose="00000400000000000000" pitchFamily="2" charset="-78"/>
              </a:rPr>
              <a:t>می خواهیم جامعه را به ظهور امام زمان (عج) نزدیک کنیم، چه کاری انجام دهیم؟ </a:t>
            </a:r>
            <a:endParaRPr lang="en-US" sz="19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Nazanin" panose="00000400000000000000" pitchFamily="2" charset="-78"/>
              </a:rPr>
              <a:t> </a:t>
            </a:r>
            <a:endParaRPr lang="fa-IR" dirty="0" smtClean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در حال حاضر ما در چه نقطه ای ایستاده ایم؟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00" dirty="0" smtClean="0">
                <a:ea typeface="Calibri"/>
                <a:cs typeface="B Nazanin" panose="00000400000000000000" pitchFamily="2" charset="-78"/>
              </a:rPr>
              <a:t> 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خاتمیت      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امامت  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   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غیبت  امام    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  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مرجعیت ولایت فقیه   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     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بازگشت امام 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fa-IR" sz="900" b="1" dirty="0" smtClean="0"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ea typeface="Calibri"/>
                <a:cs typeface="B Nazanin" panose="00000400000000000000" pitchFamily="2" charset="-78"/>
              </a:rPr>
              <a:t>ابتدا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تعیین کنیم که جایگاه انقلاب اسلامی کجاست؟!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40152" y="479715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076056" y="479715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79912" y="479715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91680" y="479715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70708"/>
            <a:ext cx="6912768" cy="531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حق </a:t>
            </a:r>
            <a:r>
              <a:rPr lang="fa-I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و </a:t>
            </a:r>
            <a:r>
              <a:rPr lang="fa-I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باطل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دیدگاه های مختلف در مورد جامعه و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بشریت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سوال: خلقت جهان و نظام عالم حق است یا باطل؟ </a:t>
            </a:r>
            <a:endParaRPr lang="fa-IR" sz="2000" dirty="0" smtClean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الف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) در مورد جهان هستی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19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حق است       </a:t>
            </a:r>
            <a:r>
              <a:rPr lang="fa-IR" sz="1900" b="1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همه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اجزا در تناسب با هم، حرکت همه چیز به سمت غایت و هدف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19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باطل است        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پوچ گرایی، نهیلیسم، این دنیا عالم شر و گرفتاری ها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9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ممزوج حق و باطل است        </a:t>
            </a:r>
            <a:r>
              <a:rPr lang="fa-IR" sz="1900" b="1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اعتقاد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به ثنویت و وجود دو مبدا تکوین</a:t>
            </a:r>
            <a:endParaRPr lang="en-US" dirty="0">
              <a:cs typeface="B Nazanin" panose="00000400000000000000" pitchFamily="2" charset="-78"/>
            </a:endParaRPr>
          </a:p>
          <a:p>
            <a:endParaRPr lang="en-US" sz="2000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92080" y="436510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48064" y="494116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11960" y="551723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6912768" cy="582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ب) در مورد طبیعت و ذات  بشر و جامعه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بشری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1. شر  </a:t>
            </a:r>
            <a:r>
              <a:rPr lang="fa-IR" sz="2000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   </a:t>
            </a:r>
            <a:r>
              <a:rPr lang="fa-IR" sz="2000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هابز</a:t>
            </a:r>
            <a:r>
              <a:rPr lang="fa-IR" dirty="0">
                <a:ea typeface="Calibri"/>
                <a:cs typeface="B Nazanin" panose="00000400000000000000" pitchFamily="2" charset="-78"/>
              </a:rPr>
              <a:t>: ذات انسان شر است، اصلاح ناپذیری جامعه  و تربیت ناپذیری انسان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2. خیر </a:t>
            </a:r>
            <a:r>
              <a:rPr lang="fa-IR" sz="2000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  </a:t>
            </a:r>
            <a:r>
              <a:rPr lang="fa-IR" sz="1700" dirty="0" smtClean="0">
                <a:ea typeface="Calibri"/>
                <a:cs typeface="B Nazanin" panose="00000400000000000000" pitchFamily="2" charset="-78"/>
              </a:rPr>
              <a:t>روسو</a:t>
            </a:r>
            <a:r>
              <a:rPr lang="fa-IR" sz="1700" dirty="0">
                <a:ea typeface="Calibri"/>
                <a:cs typeface="B Nazanin" panose="00000400000000000000" pitchFamily="2" charset="-78"/>
              </a:rPr>
              <a:t>: طبیعت انسان خیر است، بازگشت به طبیعت اولیه و احتراز از عوامل آلودگی بیرونی</a:t>
            </a:r>
            <a:endParaRPr lang="en-US" sz="1700" dirty="0">
              <a:ea typeface="Calibri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3. ممزوج خیر و شر       </a:t>
            </a:r>
            <a:r>
              <a:rPr lang="fa-IR" sz="2000" b="1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درون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خود انسان: قسمت هایی شر و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یا خیر</a:t>
            </a:r>
            <a:endParaRPr lang="en-US" dirty="0" smtClean="0">
              <a:ea typeface="Calibri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  <a:tabLst>
                <a:tab pos="1213485" algn="l"/>
              </a:tabLst>
            </a:pPr>
            <a:r>
              <a:rPr lang="fa-IR" dirty="0">
                <a:ea typeface="Calibri"/>
                <a:cs typeface="B Nazanin" panose="00000400000000000000" pitchFamily="2" charset="-78"/>
              </a:rPr>
              <a:t>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                               	     در جامعه: افراد خیر و افراد شر</a:t>
            </a:r>
            <a:endParaRPr lang="en-US" dirty="0" smtClean="0">
              <a:ea typeface="Calibri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4</a:t>
            </a:r>
            <a:r>
              <a:rPr lang="fa-IR" sz="20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. خنثی نسبت به خیر و </a:t>
            </a:r>
            <a:r>
              <a:rPr lang="fa-IR" sz="2000" b="1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شر      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تاثیرپذیری بشر از محیط بیرونی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5. نظر اسلام      </a:t>
            </a:r>
            <a:r>
              <a:rPr lang="fa-IR" sz="2000" b="1" dirty="0" smtClean="0">
                <a:solidFill>
                  <a:srgbClr val="00B050"/>
                </a:solidFill>
                <a:ea typeface="Calibri"/>
                <a:cs typeface="B Nazanin" panose="00000400000000000000" pitchFamily="2" charset="-78"/>
              </a:rPr>
              <a:t>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ذات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انسان خیر است اما باطل را هم نمی توان انکار نمود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endParaRPr lang="en-US" sz="1400" dirty="0">
              <a:ea typeface="Calibri"/>
              <a:cs typeface="B Nazanin" panose="000004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 panose="00000400000000000000" pitchFamily="2" charset="-78"/>
              </a:rPr>
              <a:t>تحلیل باطل ها در جهان و انسان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300192" y="206084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300192" y="263691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99992" y="429309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96136" y="494116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Bracket 11"/>
          <p:cNvSpPr/>
          <p:nvPr/>
        </p:nvSpPr>
        <p:spPr>
          <a:xfrm>
            <a:off x="5148064" y="3212976"/>
            <a:ext cx="360040" cy="576064"/>
          </a:xfrm>
          <a:prstGeom prst="righ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70708"/>
            <a:ext cx="6912768" cy="615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ویژگی های </a:t>
            </a:r>
            <a:r>
              <a:rPr lang="fa-I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باطل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1. باطل طفیلی حق است، وجود مستقل و مطلق ندارد.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مثال: کف روی آب، جاده اصلی و خاکی، میکروب و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بدن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2. باطل استمرار ندارد: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عدم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استمرار ، عدم برخورداری از تشکیلات مستمر و منظم و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anose="00000400000000000000" pitchFamily="2" charset="-78"/>
              </a:rPr>
              <a:t>منسجم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3. باطل هیاهو دارد و چشم پرکن است.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ea typeface="Calibri"/>
                <a:cs typeface="B Nazanin" panose="00000400000000000000" pitchFamily="2" charset="-78"/>
              </a:rPr>
              <a:t> </a:t>
            </a: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ea typeface="Calibri"/>
                <a:cs typeface="B Nazanin" panose="00000400000000000000" pitchFamily="2" charset="-78"/>
              </a:rPr>
              <a:t>آسیب شناسی کلاس های غرب شناسی یا یهود شناسی</a:t>
            </a:r>
            <a:endParaRPr lang="en-US" b="1" dirty="0">
              <a:solidFill>
                <a:schemeClr val="accent3">
                  <a:lumMod val="75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73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691276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رابطه حق و باطل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جاء الحق و زهق الباطل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بل نقذف بالحق علی الباطل فیدمغه فاذا هو زاهق (انبیاء/18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)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نکته: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اگر حق در وجودمان خالص و نهادینه شود، حتما پیروزی با </a:t>
            </a:r>
            <a:r>
              <a:rPr lang="fa-IR" sz="2400" dirty="0" smtClean="0">
                <a:ea typeface="Calibri"/>
                <a:cs typeface="B Nazanin" panose="00000400000000000000" pitchFamily="2" charset="-78"/>
              </a:rPr>
              <a:t>ماست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5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کار امام زمان (عج):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حاکمیت حق و ظهور و تبلور آن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راهکار پیروزی: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از مدار حق خارج </a:t>
            </a:r>
            <a:r>
              <a:rPr lang="fa-IR" sz="2400" dirty="0" smtClean="0">
                <a:ea typeface="Calibri"/>
                <a:cs typeface="B Nazanin" panose="00000400000000000000" pitchFamily="2" charset="-78"/>
              </a:rPr>
              <a:t>نشویم</a:t>
            </a:r>
          </a:p>
          <a:p>
            <a:pPr lvl="1" algn="r" rtl="1">
              <a:spcAft>
                <a:spcPts val="1000"/>
              </a:spcAft>
            </a:pPr>
            <a:endParaRPr lang="fa-IR" sz="400" dirty="0" smtClean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endParaRPr lang="en-US" sz="11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نگاه اسلام :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تز اصلاحی دارد، به مصاف دشمن بروید، حرکت کنید، منتظر ننشینید.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56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6912768" cy="563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تکامل اجتماعی 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انسان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واژه شناسی: </a:t>
            </a:r>
            <a:r>
              <a:rPr lang="fa-IR" sz="2800" b="1" dirty="0">
                <a:ea typeface="Calibri"/>
                <a:cs typeface="B Nazanin" panose="00000400000000000000" pitchFamily="2" charset="-78"/>
              </a:rPr>
              <a:t>ناقص، تمام، تکامل و </a:t>
            </a: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پیشرفت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تمام ≠ ناقص  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←</a:t>
            </a:r>
            <a:r>
              <a:rPr lang="fa-IR" sz="2400" dirty="0">
                <a:latin typeface="Arial"/>
                <a:ea typeface="Calibri"/>
                <a:cs typeface="B Nazanin" panose="00000400000000000000" pitchFamily="2" charset="-78"/>
              </a:rPr>
              <a:t> جمع و کامل شدن همه اجزای شیء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5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B Nazanin" panose="00000400000000000000" pitchFamily="2" charset="-78"/>
              </a:rPr>
              <a:t>مثال: تمام شدن یک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B Nazanin" panose="00000400000000000000" pitchFamily="2" charset="-78"/>
              </a:rPr>
              <a:t>بیمارستان</a:t>
            </a:r>
          </a:p>
          <a:p>
            <a:pPr lvl="5" algn="r" rtl="1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anose="00000400000000000000" pitchFamily="2" charset="-78"/>
              </a:rPr>
              <a:t>تکامل</a:t>
            </a:r>
            <a:r>
              <a:rPr lang="fa-I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≠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anose="00000400000000000000" pitchFamily="2" charset="-78"/>
              </a:rPr>
              <a:t> ناقص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←</a:t>
            </a:r>
            <a:r>
              <a:rPr lang="fa-IR" sz="2400" dirty="0">
                <a:latin typeface="Arial"/>
                <a:ea typeface="Calibri"/>
                <a:cs typeface="B Nazanin" panose="00000400000000000000" pitchFamily="2" charset="-78"/>
              </a:rPr>
              <a:t> حرکت عمودی، حرکت به سمت غایت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5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B Nazanin" panose="00000400000000000000" pitchFamily="2" charset="-78"/>
              </a:rPr>
              <a:t>مثال: تعلیم و تربیت جنین، شروع به کار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B Nazanin" panose="00000400000000000000" pitchFamily="2" charset="-78"/>
              </a:rPr>
              <a:t>بیمارستان</a:t>
            </a:r>
          </a:p>
          <a:p>
            <a:pPr lvl="5" algn="r" rtl="1">
              <a:lnSpc>
                <a:spcPct val="115000"/>
              </a:lnSpc>
              <a:spcAft>
                <a:spcPts val="1000"/>
              </a:spcAft>
            </a:pP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پیشرفت</a:t>
            </a: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ea typeface="Calibri"/>
                <a:cs typeface="B Nazanin" panose="00000400000000000000" pitchFamily="2" charset="-78"/>
              </a:rPr>
              <a:t>←</a:t>
            </a:r>
            <a:r>
              <a:rPr lang="fa-IR" sz="2400" dirty="0" smtClean="0">
                <a:latin typeface="Arial"/>
                <a:ea typeface="Calibri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Arial"/>
                <a:ea typeface="Calibri"/>
                <a:cs typeface="B Nazanin" panose="00000400000000000000" pitchFamily="2" charset="-78"/>
              </a:rPr>
              <a:t>حرکت افقی: از سطحی به سطح دیگر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46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6672"/>
            <a:ext cx="6912768" cy="597666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6912768" cy="464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itchFamily="2" charset="-78"/>
              </a:rPr>
              <a:t>      جنـبه 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itchFamily="2" charset="-78"/>
              </a:rPr>
              <a:t>های </a:t>
            </a:r>
            <a:r>
              <a:rPr lang="fa-I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itchFamily="2" charset="-78"/>
              </a:rPr>
              <a:t>تکــامـل :</a:t>
            </a:r>
            <a:endParaRPr lang="fa-I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/>
              <a:cs typeface="B Nazanin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a typeface="Calibri"/>
              <a:cs typeface="B Nazanin" pitchFamily="2" charset="-78"/>
            </a:endParaRPr>
          </a:p>
          <a:p>
            <a:pPr marL="2743200" lvl="5" indent="-457200" algn="r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itchFamily="2" charset="-78"/>
              </a:rPr>
              <a:t>رابطه انسان با خود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marL="2743200" lvl="5" indent="-457200" algn="r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itchFamily="2" charset="-78"/>
              </a:rPr>
              <a:t>رابطه انسان با دیگران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marL="2743200" lvl="5" indent="-457200" algn="r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itchFamily="2" charset="-78"/>
              </a:rPr>
              <a:t>رابطه انسان با خدا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marL="2743200" lvl="5" indent="-457200" algn="r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B Nazanin" pitchFamily="2" charset="-78"/>
              </a:rPr>
              <a:t>رابطه انسان با طبیعت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6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929</Words>
  <Application>Microsoft Office PowerPoint</Application>
  <PresentationFormat>On-screen Show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 Nazanin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HANIEH-ELINA</dc:creator>
  <cp:lastModifiedBy>ashkan</cp:lastModifiedBy>
  <cp:revision>62</cp:revision>
  <dcterms:created xsi:type="dcterms:W3CDTF">2013-10-11T07:44:05Z</dcterms:created>
  <dcterms:modified xsi:type="dcterms:W3CDTF">2013-12-28T11:10:26Z</dcterms:modified>
</cp:coreProperties>
</file>