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7" r:id="rId2"/>
    <p:sldId id="256" r:id="rId3"/>
    <p:sldId id="275" r:id="rId4"/>
    <p:sldId id="258" r:id="rId5"/>
    <p:sldId id="276" r:id="rId6"/>
    <p:sldId id="259" r:id="rId7"/>
    <p:sldId id="260" r:id="rId8"/>
    <p:sldId id="277" r:id="rId9"/>
    <p:sldId id="278" r:id="rId10"/>
    <p:sldId id="279" r:id="rId11"/>
    <p:sldId id="282" r:id="rId12"/>
    <p:sldId id="283" r:id="rId13"/>
    <p:sldId id="281" r:id="rId14"/>
    <p:sldId id="284" r:id="rId15"/>
    <p:sldId id="273" r:id="rId1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1437/05/23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458200" cy="1143000"/>
          </a:xfrm>
        </p:spPr>
        <p:txBody>
          <a:bodyPr>
            <a:normAutofit/>
          </a:bodyPr>
          <a:lstStyle/>
          <a:p>
            <a:pPr algn="ctr"/>
            <a:r>
              <a:rPr lang="fa-IR" sz="6600" dirty="0">
                <a:cs typeface="B Titr" pitchFamily="2" charset="-78"/>
              </a:rPr>
              <a:t>بسم الله الرحمن الرحیم</a:t>
            </a:r>
          </a:p>
        </p:txBody>
      </p:sp>
    </p:spTree>
    <p:extLst>
      <p:ext uri="{BB962C8B-B14F-4D97-AF65-F5344CB8AC3E}">
        <p14:creationId xmlns:p14="http://schemas.microsoft.com/office/powerpoint/2010/main" val="3657384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00200"/>
            <a:ext cx="9067800" cy="5181600"/>
          </a:xfrm>
        </p:spPr>
        <p:txBody>
          <a:bodyPr>
            <a:normAutofit fontScale="92500" lnSpcReduction="20000"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مقدمه: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400" b="1" dirty="0">
                <a:cs typeface="B Mitra" pitchFamily="2" charset="-78"/>
              </a:rPr>
              <a:t>1) از جهل بدتر، جمود (روح ضدتحقیق) است؛ 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400" b="1" dirty="0">
                <a:cs typeface="B Mitra" pitchFamily="2" charset="-78"/>
              </a:rPr>
              <a:t>2) رابطه علم و دین: دین محرک علم بوده است. (مساله مطرح می کرده و عقل به تکاپو می افتاده و فهم می کرده)</a:t>
            </a:r>
          </a:p>
          <a:p>
            <a:pPr marL="109728" indent="0">
              <a:buNone/>
            </a:pPr>
            <a:r>
              <a:rPr lang="fa-IR" sz="2800" b="1" dirty="0">
                <a:cs typeface="B Mitra" pitchFamily="2" charset="-78"/>
              </a:rPr>
              <a:t>اصل بحث: (حل مساله از طریق نقش آفرینی امدادهای غیبی)</a:t>
            </a:r>
          </a:p>
          <a:p>
            <a:pPr marL="624078" indent="-514350">
              <a:buAutoNum type="arabicParenR"/>
            </a:pPr>
            <a:r>
              <a:rPr lang="fa-IR" sz="2800" b="1" dirty="0">
                <a:cs typeface="B Mitra" pitchFamily="2" charset="-78"/>
              </a:rPr>
              <a:t>چرا اصلا غیبی هست؟ </a:t>
            </a:r>
            <a:r>
              <a:rPr lang="fa-IR" sz="2400" b="1" dirty="0">
                <a:cs typeface="B Mitra" pitchFamily="2" charset="-78"/>
              </a:rPr>
              <a:t>تغییر        غیر قائم بالذات (ممکن الوجود)       واجب الوجود</a:t>
            </a:r>
          </a:p>
          <a:p>
            <a:pPr marL="624078" indent="-514350">
              <a:buAutoNum type="arabicParenR"/>
            </a:pPr>
            <a:r>
              <a:rPr lang="fa-IR" sz="2800" b="1" dirty="0">
                <a:cs typeface="B Mitra" pitchFamily="2" charset="-78"/>
              </a:rPr>
              <a:t>اقسام امداد غیبی</a:t>
            </a:r>
          </a:p>
          <a:p>
            <a:pPr marL="880110" lvl="1" indent="-514350"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رحمانیت (قبل از عمل)</a:t>
            </a:r>
          </a:p>
          <a:p>
            <a:pPr marL="880110" lvl="1" indent="-514350">
              <a:buAutoNum type="arabicPeriod"/>
            </a:pPr>
            <a:r>
              <a:rPr lang="fa-IR" sz="2400" b="1" dirty="0">
                <a:cs typeface="B Mitra" pitchFamily="2" charset="-78"/>
              </a:rPr>
              <a:t>رحیمیت (بعد از عمل) </a:t>
            </a:r>
          </a:p>
          <a:p>
            <a:pPr marL="1117854" lvl="2" indent="-514350">
              <a:buAutoNum type="arabicParenR"/>
            </a:pPr>
            <a:r>
              <a:rPr lang="fa-IR" sz="2200" b="1" dirty="0">
                <a:cs typeface="B Mitra" pitchFamily="2" charset="-78"/>
              </a:rPr>
              <a:t>شرط آن (تلاش + اخلاص)</a:t>
            </a:r>
          </a:p>
          <a:p>
            <a:pPr marL="1117854" lvl="2" indent="-514350">
              <a:buAutoNum type="arabicParenR"/>
            </a:pPr>
            <a:r>
              <a:rPr lang="fa-IR" sz="2200" b="1" dirty="0">
                <a:cs typeface="B Mitra" pitchFamily="2" charset="-78"/>
              </a:rPr>
              <a:t>نحوه آن (فراهم آوردن شرایط موفقیت (ان تنصرو الله...) + الهامات و هدایتها (والذین جاهدوا فینا ...)</a:t>
            </a:r>
          </a:p>
          <a:p>
            <a:pPr marL="624078" indent="-514350">
              <a:buAutoNum type="arabicParenR"/>
            </a:pPr>
            <a:r>
              <a:rPr lang="fa-IR" sz="2800" b="1" dirty="0">
                <a:cs typeface="B Mitra" pitchFamily="2" charset="-78"/>
              </a:rPr>
              <a:t>تفاوت بینش الهی و مادی: در مادی، تنها مبنای محاسبات، مادی است؛ اما</a:t>
            </a:r>
          </a:p>
          <a:p>
            <a:pPr marL="880110" lvl="1" indent="-514350">
              <a:buAutoNum type="arabicPeriod"/>
            </a:pPr>
            <a:r>
              <a:rPr lang="fa-IR" sz="2400" b="1" dirty="0">
                <a:cs typeface="B Mitra" pitchFamily="2" charset="-78"/>
              </a:rPr>
              <a:t>بینش الهی در فرد: ما در عالم تنها نیستیم (هم در شناخت هم در عمل)</a:t>
            </a:r>
          </a:p>
          <a:p>
            <a:pPr marL="880110" lvl="1" indent="-514350">
              <a:buFont typeface="+mj-lt"/>
              <a:buAutoNum type="arabicPeriod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بینش الهی در جامعه: نهایتا عدالت محقق می شود</a:t>
            </a:r>
          </a:p>
          <a:p>
            <a:pPr marL="1117854" lvl="2" indent="-514350">
              <a:buFont typeface="+mj-lt"/>
              <a:buAutoNum type="arabicPeriod"/>
            </a:pPr>
            <a:endParaRPr lang="fa-IR" sz="2200" b="1" dirty="0">
              <a:cs typeface="B Mitra" pitchFamily="2" charset="-78"/>
            </a:endParaRPr>
          </a:p>
          <a:p>
            <a:pPr marL="109728" indent="0">
              <a:buNone/>
            </a:pPr>
            <a:endParaRPr lang="fa-IR" sz="28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کتاب امدادهای غیبی:</a:t>
            </a:r>
            <a:endParaRPr lang="fa-IR" dirty="0"/>
          </a:p>
        </p:txBody>
      </p:sp>
      <p:sp>
        <p:nvSpPr>
          <p:cNvPr id="4" name="Left Arrow 3"/>
          <p:cNvSpPr/>
          <p:nvPr/>
        </p:nvSpPr>
        <p:spPr>
          <a:xfrm>
            <a:off x="5220872" y="3564988"/>
            <a:ext cx="381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Left Arrow 5"/>
          <p:cNvSpPr/>
          <p:nvPr/>
        </p:nvSpPr>
        <p:spPr>
          <a:xfrm>
            <a:off x="1828800" y="3564988"/>
            <a:ext cx="381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6432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00200"/>
            <a:ext cx="9220200" cy="51816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fa-IR" sz="2600" b="1" dirty="0">
                <a:solidFill>
                  <a:srgbClr val="FF0000"/>
                </a:solidFill>
                <a:cs typeface="B Mitra" pitchFamily="2" charset="-78"/>
              </a:rPr>
              <a:t>تحلیل مهدویت در فضای تحولات تاریخی (مبنای انسان شناسی)</a:t>
            </a:r>
          </a:p>
          <a:p>
            <a:pPr marL="624078" indent="-514350">
              <a:buAutoNum type="arabicParenR"/>
            </a:pPr>
            <a:r>
              <a:rPr lang="fa-IR" sz="2400" b="1" dirty="0">
                <a:cs typeface="B Mitra" pitchFamily="2" charset="-78"/>
              </a:rPr>
              <a:t>تحولات تاریخی ضابطه مند نیست= نمی توان شناخت و تحلیل کرد = انتظار بک حادثه عجیب و غریب داشتن = هیچ نکردن </a:t>
            </a:r>
            <a:r>
              <a:rPr lang="fa-IR" sz="2000" b="1" dirty="0">
                <a:cs typeface="B Mitra" pitchFamily="2" charset="-78"/>
              </a:rPr>
              <a:t>(باب تاویلات ناروا گشوده می شود؛ مثلا: چون باطل عمومیت می یابد به آن کمک کنیم)</a:t>
            </a:r>
          </a:p>
          <a:p>
            <a:pPr marL="624078" indent="-514350">
              <a:buAutoNum type="arabicParenR"/>
            </a:pPr>
            <a:r>
              <a:rPr lang="fa-IR" sz="2400" b="1" dirty="0">
                <a:cs typeface="B Mitra" pitchFamily="2" charset="-78"/>
              </a:rPr>
              <a:t>ضابطه مند است = جامعه، یک اصالتی دارد که می توان تحولاتش را فهمید</a:t>
            </a:r>
          </a:p>
          <a:p>
            <a:pPr marL="880110" lvl="1" indent="-514350"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اراده </a:t>
            </a:r>
            <a:r>
              <a:rPr lang="fa-IR" sz="2200" b="1" dirty="0">
                <a:cs typeface="B Mitra" pitchFamily="2" charset="-78"/>
              </a:rPr>
              <a:t>انسانی</a:t>
            </a:r>
            <a:r>
              <a:rPr lang="fa-IR" sz="2400" b="1" dirty="0">
                <a:cs typeface="B Mitra" pitchFamily="2" charset="-78"/>
              </a:rPr>
              <a:t> در آن نقش ندارد (انکار اصالت فرد = اصالت ماده)</a:t>
            </a:r>
          </a:p>
          <a:p>
            <a:pPr marL="1117854" lvl="2" indent="-514350">
              <a:buFont typeface="+mj-lt"/>
              <a:buAutoNum type="arabicParenR"/>
            </a:pPr>
            <a:r>
              <a:rPr lang="fa-IR" sz="2200" b="1" dirty="0">
                <a:cs typeface="B Mitra" pitchFamily="2" charset="-78"/>
              </a:rPr>
              <a:t>کاری نمی توان کرد و باید دست روی دست گذاشت.</a:t>
            </a:r>
          </a:p>
          <a:p>
            <a:pPr marL="1117854" lvl="2" indent="-514350">
              <a:buFont typeface="+mj-lt"/>
              <a:buAutoNum type="arabicParenR"/>
            </a:pPr>
            <a:r>
              <a:rPr lang="fa-IR" sz="2200" b="1" dirty="0">
                <a:cs typeface="B Mitra" pitchFamily="2" charset="-78"/>
              </a:rPr>
              <a:t>حرکت جبری خطی است و هرکار خلاف آن (و هر تلاش اصلاحی) محکوم به شکست است (مارکسیسم)</a:t>
            </a:r>
          </a:p>
          <a:p>
            <a:pPr marL="880110" lvl="1" indent="-514350">
              <a:buAutoNum type="arabicPeriod"/>
            </a:pPr>
            <a:r>
              <a:rPr lang="fa-IR" sz="2400" b="1" dirty="0">
                <a:cs typeface="B Mitra" pitchFamily="2" charset="-78"/>
              </a:rPr>
              <a:t>اراده انسانی در آن نقش دارد (قبول اصالت فرد)</a:t>
            </a:r>
          </a:p>
          <a:p>
            <a:pPr marL="1117854" lvl="2" indent="-514350">
              <a:buAutoNum type="arabicParenR"/>
            </a:pPr>
            <a:r>
              <a:rPr lang="fa-IR" sz="2200" b="1" dirty="0">
                <a:cs typeface="B Mitra" pitchFamily="2" charset="-78"/>
              </a:rPr>
              <a:t>هدفی متصور نیست = اصالت زور (اصالت انقلاب. دیدگاه دکتر شریعتی در: انتظار، مکتب اعتراض) [لیبرالیسم]</a:t>
            </a:r>
          </a:p>
          <a:p>
            <a:pPr marL="1117854" lvl="2" indent="-514350">
              <a:buAutoNum type="arabicParenR"/>
            </a:pPr>
            <a:r>
              <a:rPr lang="fa-IR" sz="2200" b="1" dirty="0">
                <a:cs typeface="B Mitra" pitchFamily="2" charset="-78"/>
              </a:rPr>
              <a:t>هدفی در کار است (اصالت فطرت): خدا. جهت تحولات انسان: آزادی معنوی و وارستگی از ماده (مهدویت نه فقط در افق عدالت، بلکه در افق عبودیت)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گفتار قیام و انقلاب مهدی (عج):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2726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00200"/>
            <a:ext cx="9220200" cy="51816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2600" b="1" dirty="0">
                <a:solidFill>
                  <a:srgbClr val="FF0000"/>
                </a:solidFill>
                <a:cs typeface="B Mitra" pitchFamily="2" charset="-78"/>
              </a:rPr>
              <a:t>نتیجه تحلیل فوق</a:t>
            </a:r>
          </a:p>
          <a:p>
            <a:pPr marL="624078" indent="-514350">
              <a:buAutoNum type="arabicParenR"/>
            </a:pPr>
            <a:r>
              <a:rPr lang="fa-IR" sz="2600" b="1" dirty="0">
                <a:cs typeface="B Mitra" pitchFamily="2" charset="-78"/>
              </a:rPr>
              <a:t>نبردهای پیشبرنده تاریخ، نزاعهای حق و باطل بوده است. (مهمترین نبردها، نبردهای ایدئولوژیک است)</a:t>
            </a:r>
          </a:p>
          <a:p>
            <a:pPr marL="624078" indent="-514350">
              <a:buAutoNum type="arabicParenR"/>
            </a:pPr>
            <a:r>
              <a:rPr lang="fa-IR" sz="2600" b="1" dirty="0">
                <a:cs typeface="B Mitra" pitchFamily="2" charset="-78"/>
              </a:rPr>
              <a:t>سیر حرکت تاریخ، خطی نیست (به خاطر اراده) اما در مجموع تکاملی است (چون هدف نهایی دارد)</a:t>
            </a:r>
          </a:p>
          <a:p>
            <a:pPr marL="624078" indent="-514350">
              <a:buAutoNum type="arabicParenR"/>
            </a:pPr>
            <a:r>
              <a:rPr lang="fa-IR" sz="2600" b="1" dirty="0">
                <a:cs typeface="B Mitra" pitchFamily="2" charset="-78"/>
              </a:rPr>
              <a:t>مشروعیت نبردها، نه ناشی از دفاع از خود، که ناشی از دفاع از حق است.</a:t>
            </a:r>
          </a:p>
          <a:p>
            <a:pPr marL="624078" indent="-514350">
              <a:buAutoNum type="arabicParenR"/>
            </a:pPr>
            <a:r>
              <a:rPr lang="fa-IR" sz="2600" b="1" dirty="0">
                <a:cs typeface="B Mitra" pitchFamily="2" charset="-78"/>
              </a:rPr>
              <a:t>مهدویت یعنی آخرین و عظیمترین نزاع حق و باطل و پیروزی نهایی حق؛ که این نزاع بشدت جنبه ایدئولوژیک دارد (نکته: فهم تحولات اخیر جهان)</a:t>
            </a:r>
          </a:p>
          <a:p>
            <a:pPr marL="624078" indent="-514350">
              <a:buAutoNum type="arabicParenR"/>
            </a:pPr>
            <a:endParaRPr lang="fa-IR" sz="26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گفتار قیام و انقلاب مهدی (عج):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45534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00200"/>
            <a:ext cx="9067800" cy="5181600"/>
          </a:xfrm>
        </p:spPr>
        <p:txBody>
          <a:bodyPr>
            <a:normAutofit lnSpcReduction="10000"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مقدمه: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400" b="1" dirty="0">
                <a:cs typeface="B Mitra" pitchFamily="2" charset="-78"/>
              </a:rPr>
              <a:t>1) حقیقت ایمان مربوط به روح است، نه ظاهر انسان. (قالت الاعراب آمنا قل ...)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400" b="1" dirty="0">
                <a:cs typeface="B Mitra" pitchFamily="2" charset="-78"/>
              </a:rPr>
              <a:t>2) متعلَق ایمان در یک کلام، «غیب» است. یومنون بالغیب</a:t>
            </a:r>
          </a:p>
          <a:p>
            <a:pPr marL="109728" indent="0">
              <a:spcAft>
                <a:spcPts val="600"/>
              </a:spcAft>
              <a:buNone/>
            </a:pPr>
            <a:endParaRPr lang="fa-IR" sz="2400" b="1" dirty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2800" b="1" dirty="0">
                <a:cs typeface="B Mitra" pitchFamily="2" charset="-78"/>
              </a:rPr>
              <a:t>اصل بحث: (حل مساله از طریق ابعاد ایمان به غیب)</a:t>
            </a:r>
          </a:p>
          <a:p>
            <a:pPr marL="624078" indent="-514350">
              <a:buAutoNum type="arabicParenR"/>
            </a:pPr>
            <a:r>
              <a:rPr lang="fa-IR" sz="2800" b="1" dirty="0">
                <a:cs typeface="B Mitra" pitchFamily="2" charset="-78"/>
              </a:rPr>
              <a:t>حقایقی ماورایی وجود دارند.</a:t>
            </a:r>
            <a:endParaRPr lang="fa-IR" sz="2400" b="1" dirty="0">
              <a:cs typeface="B Mitra" pitchFamily="2" charset="-78"/>
            </a:endParaRPr>
          </a:p>
          <a:p>
            <a:pPr marL="624078" indent="-514350">
              <a:buAutoNum type="arabicParenR"/>
            </a:pPr>
            <a:r>
              <a:rPr lang="fa-IR" sz="2800" b="1" dirty="0">
                <a:cs typeface="B Mitra" pitchFamily="2" charset="-78"/>
              </a:rPr>
              <a:t>بین ما و آن حقایق رابطه واقعی برقرار است و از عالم غیب به ما مدد می رسد:</a:t>
            </a:r>
          </a:p>
          <a:p>
            <a:pPr marL="109728" indent="0">
              <a:buNone/>
            </a:pPr>
            <a:r>
              <a:rPr lang="fa-IR" sz="2800" b="1" dirty="0">
                <a:cs typeface="B Mitra" pitchFamily="2" charset="-78"/>
              </a:rPr>
              <a:t> آنجا که فعالیت خود را کرده ای و محل عجز توست، امداد می رسد.</a:t>
            </a:r>
          </a:p>
          <a:p>
            <a:pPr marL="109728" indent="0">
              <a:buNone/>
            </a:pPr>
            <a:endParaRPr lang="fa-IR" sz="2800" b="1" dirty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2800" b="1" dirty="0">
                <a:cs typeface="B Mitra" pitchFamily="2" charset="-78"/>
              </a:rPr>
              <a:t>نتیجه: مهدویت نیازمند تلاش ماست: انتظار سازنده</a:t>
            </a:r>
            <a:endParaRPr lang="fa-IR" sz="2200" b="1" dirty="0">
              <a:cs typeface="B Mitra" pitchFamily="2" charset="-78"/>
            </a:endParaRPr>
          </a:p>
          <a:p>
            <a:pPr marL="109728" indent="0">
              <a:buNone/>
            </a:pPr>
            <a:endParaRPr lang="fa-IR" sz="28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4) وظیفه ما در قبال این آینده چیست؟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گفتار ایمان به غیب: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5452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76400"/>
            <a:ext cx="9220200" cy="5181600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fa-IR" sz="2200" b="1" dirty="0">
                <a:cs typeface="B Mitra" pitchFamily="2" charset="-78"/>
              </a:rPr>
              <a:t>برای درک انتظار صحیح، در درجه اول باید متعلق انتظار را بشناسیم (مثال: حمله دشمن، ورود میهمان، قبولی کنکور و ...) مهدویت (که منتظرش هستیم) چیست؟</a:t>
            </a:r>
          </a:p>
          <a:p>
            <a:pPr marL="109728" indent="0">
              <a:buNone/>
            </a:pPr>
            <a:r>
              <a:rPr lang="fa-IR" sz="2200" b="1" dirty="0">
                <a:cs typeface="B Mitra" pitchFamily="2" charset="-78"/>
              </a:rPr>
              <a:t>نتیجه بحثهای قبل: مهدویت محصول تحولات تاریخی ای است که این تحولات اولا ضابطه مند است و ثانیا اراده انسانی در آن نقش دارد و ثالثا هدفش عبودیت و عدالت است. پس:</a:t>
            </a:r>
          </a:p>
          <a:p>
            <a:pPr marL="109728" indent="0">
              <a:buNone/>
            </a:pPr>
            <a:r>
              <a:rPr lang="fa-IR" sz="2200" b="1" dirty="0">
                <a:cs typeface="B Mitra" pitchFamily="2" charset="-78"/>
              </a:rPr>
              <a:t>انتظار = تقویت دائمی جبهه حق برای موفقیت در پیروزی نهایی</a:t>
            </a:r>
          </a:p>
          <a:p>
            <a:pPr marL="566928" indent="-457200">
              <a:buAutoNum type="arabicParenR"/>
            </a:pPr>
            <a:r>
              <a:rPr lang="fa-IR" sz="2200" b="1" dirty="0">
                <a:cs typeface="B Mitra" pitchFamily="2" charset="-78"/>
              </a:rPr>
              <a:t>منتظران مصلح باید صالح باشند</a:t>
            </a:r>
          </a:p>
          <a:p>
            <a:pPr marL="566928" indent="-457200">
              <a:buAutoNum type="arabicParenR"/>
            </a:pPr>
            <a:r>
              <a:rPr lang="fa-IR" sz="2200" b="1" dirty="0">
                <a:cs typeface="B Mitra" pitchFamily="2" charset="-78"/>
              </a:rPr>
              <a:t>اصلاحات تدریجی قبول است (سخن از ظالم و مظلوم است که نشان دهنده وجود مظلوم است.</a:t>
            </a:r>
          </a:p>
          <a:p>
            <a:pPr marL="566928" indent="-457200">
              <a:buAutoNum type="arabicParenR"/>
            </a:pPr>
            <a:r>
              <a:rPr lang="fa-IR" sz="2200" b="1" dirty="0">
                <a:cs typeface="B Mitra" pitchFamily="2" charset="-78"/>
              </a:rPr>
              <a:t>تقویت جبهه حق، </a:t>
            </a:r>
            <a:r>
              <a:rPr lang="fa-IR" sz="2200" b="1">
                <a:cs typeface="B Mitra" pitchFamily="2" charset="-78"/>
              </a:rPr>
              <a:t>عمدتا فرهنگی (و کیفی) </a:t>
            </a:r>
            <a:r>
              <a:rPr lang="fa-IR" sz="2200" b="1" dirty="0">
                <a:cs typeface="B Mitra" pitchFamily="2" charset="-78"/>
              </a:rPr>
              <a:t>است تا نظامی </a:t>
            </a:r>
            <a:r>
              <a:rPr lang="fa-IR" sz="2200" b="1">
                <a:cs typeface="B Mitra" pitchFamily="2" charset="-78"/>
              </a:rPr>
              <a:t>و حزبی و کمّی.</a:t>
            </a:r>
            <a:endParaRPr lang="fa-IR" sz="2200" b="1" dirty="0">
              <a:cs typeface="B Mitra" pitchFamily="2" charset="-78"/>
            </a:endParaRPr>
          </a:p>
          <a:p>
            <a:pPr marL="566928" indent="-457200">
              <a:buAutoNum type="arabicParenR"/>
            </a:pPr>
            <a:endParaRPr lang="fa-IR" sz="2200" b="1" dirty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2200" b="1" dirty="0">
                <a:solidFill>
                  <a:schemeClr val="accent2"/>
                </a:solidFill>
                <a:cs typeface="B Mitra" pitchFamily="2" charset="-78"/>
              </a:rPr>
              <a:t>دو ثمره مهم انتظار در فعالیتها (خوف و رجای اجتماعی):</a:t>
            </a:r>
          </a:p>
          <a:p>
            <a:pPr marL="109728" indent="0">
              <a:buNone/>
            </a:pPr>
            <a:r>
              <a:rPr lang="fa-IR" sz="2200" b="1" dirty="0">
                <a:cs typeface="B Mitra" pitchFamily="2" charset="-78"/>
              </a:rPr>
              <a:t>1) هر قدر شکست خوردیم از تلاشهایمان ناامید نشویم.</a:t>
            </a:r>
          </a:p>
          <a:p>
            <a:pPr marL="109728" indent="0">
              <a:buNone/>
            </a:pPr>
            <a:r>
              <a:rPr lang="fa-IR" sz="2200" b="1" dirty="0">
                <a:cs typeface="B Mitra" pitchFamily="2" charset="-78"/>
              </a:rPr>
              <a:t>2) امید بیهوده نبندیم و انتظار نامعقول از خود نداشته باشیم (کار حضرت را ما نمی توانیم انجام دهیم: تا نیایی گره از کار جهان وانشود)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4) وظیفه ما در قبال این آینده چیست؟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گفتار قیام و انقلاب مهدی (عج):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6354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/>
            <a:r>
              <a:rPr lang="fa-IR" sz="4800" dirty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</a:p>
        </p:txBody>
      </p:sp>
    </p:spTree>
    <p:extLst>
      <p:ext uri="{BB962C8B-B14F-4D97-AF65-F5344CB8AC3E}">
        <p14:creationId xmlns:p14="http://schemas.microsoft.com/office/powerpoint/2010/main" val="1774030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600" dirty="0" err="1">
                <a:cs typeface="B Titr" pitchFamily="2" charset="-78"/>
              </a:rPr>
              <a:t>مهدویت</a:t>
            </a:r>
            <a:endParaRPr lang="fa-IR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144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>
                <a:cs typeface="B Mitra" pitchFamily="2" charset="-78"/>
              </a:rPr>
              <a:t>1) کتابها و گفتارها بر اساس انتشارات </a:t>
            </a:r>
            <a:r>
              <a:rPr lang="fa-IR" sz="3200" b="1" dirty="0" err="1">
                <a:cs typeface="B Mitra" pitchFamily="2" charset="-78"/>
              </a:rPr>
              <a:t>صدرا</a:t>
            </a:r>
            <a:r>
              <a:rPr lang="fa-IR" sz="3200" b="1" dirty="0">
                <a:cs typeface="B Mitra" pitchFamily="2" charset="-78"/>
              </a:rPr>
              <a:t>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>
                <a:cs typeface="B Mitra" pitchFamily="2" charset="-78"/>
              </a:rPr>
              <a:t>نبرد حق و باطل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>
                <a:cs typeface="B Mitra" pitchFamily="2" charset="-78"/>
              </a:rPr>
              <a:t>تکامل اجتماعی انسان در تاریخ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>
                <a:cs typeface="B Mitra" pitchFamily="2" charset="-78"/>
              </a:rPr>
              <a:t>عدل موعود (عدل کلی و وعده الهی از کتاب سیری در </a:t>
            </a:r>
            <a:r>
              <a:rPr lang="fa-IR" sz="2400" b="1" dirty="0" err="1">
                <a:cs typeface="B Mitra" pitchFamily="2" charset="-78"/>
              </a:rPr>
              <a:t>سیره</a:t>
            </a:r>
            <a:r>
              <a:rPr lang="fa-IR" sz="2400" b="1" dirty="0">
                <a:cs typeface="B Mitra" pitchFamily="2" charset="-78"/>
              </a:rPr>
              <a:t> ائمه اطهار)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 err="1">
                <a:cs typeface="B Mitra" pitchFamily="2" charset="-78"/>
              </a:rPr>
              <a:t>امدادهای</a:t>
            </a:r>
            <a:r>
              <a:rPr lang="fa-IR" sz="2400" b="1" dirty="0">
                <a:cs typeface="B Mitra" pitchFamily="2" charset="-78"/>
              </a:rPr>
              <a:t> غیبی در زندگی بشر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>
                <a:cs typeface="B Mitra" pitchFamily="2" charset="-78"/>
              </a:rPr>
              <a:t>ایمان به غیب (از کتاب آزادی معنوی)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sz="2400" b="1" dirty="0">
                <a:cs typeface="B Mitra" pitchFamily="2" charset="-78"/>
              </a:rPr>
              <a:t>قیام و انقلاب مهدی ع</a:t>
            </a:r>
          </a:p>
          <a:p>
            <a:pPr marL="109728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2) سوالات اصلی بحث</a:t>
            </a:r>
          </a:p>
          <a:p>
            <a:pPr marL="850392" lvl="1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آیا بشر در گذشته خود روند تکاملی طی کرده است؟</a:t>
            </a:r>
          </a:p>
          <a:p>
            <a:pPr marL="850392" lvl="1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آینده بشر چه خواهد شد؟ دیدگاه مکاتب گوناگون</a:t>
            </a:r>
          </a:p>
          <a:p>
            <a:pPr marL="850392" lvl="1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آینده بشر چه خواهد شد؟ موضع اسلام در این زمینه</a:t>
            </a:r>
          </a:p>
          <a:p>
            <a:pPr marL="850392" lvl="1" indent="-4572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2400" b="1" dirty="0">
                <a:cs typeface="B Mitra" pitchFamily="2" charset="-78"/>
              </a:rPr>
              <a:t>وظیفه ما در قبال این آینده چیست؟ (چه باید کرد؟)</a:t>
            </a:r>
            <a:endParaRPr lang="fa-IR" sz="2800" b="1" dirty="0">
              <a:cs typeface="B Mitra" pitchFamily="2" charset="-78"/>
            </a:endParaRPr>
          </a:p>
          <a:p>
            <a:endParaRPr lang="fa-IR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5161" y="148988"/>
            <a:ext cx="8229600" cy="1143000"/>
          </a:xfrm>
        </p:spPr>
        <p:txBody>
          <a:bodyPr/>
          <a:lstStyle/>
          <a:p>
            <a:pPr algn="ctr"/>
            <a:r>
              <a:rPr lang="fa-IR">
                <a:cs typeface="B Titr" pitchFamily="2" charset="-78"/>
              </a:rPr>
              <a:t>سیر </a:t>
            </a:r>
            <a:r>
              <a:rPr lang="fa-IR" dirty="0">
                <a:cs typeface="B Titr" pitchFamily="2" charset="-78"/>
              </a:rPr>
              <a:t>بحث</a:t>
            </a:r>
          </a:p>
        </p:txBody>
      </p:sp>
    </p:spTree>
    <p:extLst>
      <p:ext uri="{BB962C8B-B14F-4D97-AF65-F5344CB8AC3E}">
        <p14:creationId xmlns:p14="http://schemas.microsoft.com/office/powerpoint/2010/main" val="258749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3200" b="1" dirty="0">
                <a:cs typeface="B Mitra" pitchFamily="2" charset="-78"/>
              </a:rPr>
              <a:t>انواع تکامل اجتماعی انسان: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3200" b="1" dirty="0">
                <a:cs typeface="B Mitra" pitchFamily="2" charset="-78"/>
              </a:rPr>
              <a:t>مقدمه: درک تکامل مبتنی بر درک مقصد انسان است (ص68) آیا تکامل خطی است؟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3200" b="1" dirty="0">
                <a:solidFill>
                  <a:srgbClr val="FF0000"/>
                </a:solidFill>
                <a:cs typeface="B Mitra" pitchFamily="2" charset="-78"/>
              </a:rPr>
              <a:t>آیا معیار تکامل، مادی است؟</a:t>
            </a:r>
          </a:p>
          <a:p>
            <a:pPr marL="109728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solidFill>
                  <a:srgbClr val="FF0000"/>
                </a:solidFill>
                <a:cs typeface="B Mitra" pitchFamily="2" charset="-78"/>
              </a:rPr>
              <a:t>الف) ابعاد فنی و تشکیلاتی (تمدنی ص191)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1) تکامل در رابطه با طبیعت (ابزارها- تکنولوژی - علوم) (سلطه و سرعت بیشتر، اما آسایش؟)</a:t>
            </a:r>
          </a:p>
          <a:p>
            <a:pPr marL="109728" indent="0" algn="l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	[انسان </a:t>
            </a:r>
            <a:r>
              <a:rPr lang="fa-IR" sz="2800" b="1" dirty="0" err="1">
                <a:cs typeface="B Mitra" pitchFamily="2" charset="-78"/>
              </a:rPr>
              <a:t>شناسی</a:t>
            </a:r>
            <a:r>
              <a:rPr lang="fa-IR" sz="2800" b="1" dirty="0">
                <a:cs typeface="B Mitra" pitchFamily="2" charset="-78"/>
              </a:rPr>
              <a:t> </a:t>
            </a:r>
            <a:r>
              <a:rPr lang="fa-IR" sz="2800" b="1" dirty="0" err="1">
                <a:cs typeface="B Mitra" pitchFamily="2" charset="-78"/>
              </a:rPr>
              <a:t>انگلوساکسون</a:t>
            </a:r>
            <a:r>
              <a:rPr lang="fa-IR" sz="2800" b="1" dirty="0">
                <a:cs typeface="B Mitra" pitchFamily="2" charset="-78"/>
              </a:rPr>
              <a:t>: تکامل گرایی و نظریات رقیب]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2) تکامل ساختارها و تشکیلات اجتماعی (تقسیم کار) </a:t>
            </a:r>
          </a:p>
          <a:p>
            <a:pPr marL="109728" indent="0" algn="l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	[انسان </a:t>
            </a:r>
            <a:r>
              <a:rPr lang="fa-IR" sz="2800" b="1" dirty="0" err="1">
                <a:cs typeface="B Mitra" pitchFamily="2" charset="-78"/>
              </a:rPr>
              <a:t>شناسی</a:t>
            </a:r>
            <a:r>
              <a:rPr lang="fa-IR" sz="2800" b="1" dirty="0">
                <a:cs typeface="B Mitra" pitchFamily="2" charset="-78"/>
              </a:rPr>
              <a:t> فرانسوی: ساختارگرایی]</a:t>
            </a:r>
          </a:p>
          <a:p>
            <a:pPr marL="109728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solidFill>
                  <a:srgbClr val="FF0000"/>
                </a:solidFill>
                <a:cs typeface="B Mitra" pitchFamily="2" charset="-78"/>
              </a:rPr>
              <a:t>ب) ابعاد انسانی و معنوی [فرهنگی]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3) تکامل روابط انسانها با یکدیگر </a:t>
            </a:r>
          </a:p>
          <a:p>
            <a:pPr marL="109728" indent="0" algn="l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	[انسان </a:t>
            </a:r>
            <a:r>
              <a:rPr lang="fa-IR" sz="2800" b="1" dirty="0" err="1">
                <a:cs typeface="B Mitra" pitchFamily="2" charset="-78"/>
              </a:rPr>
              <a:t>شناسی</a:t>
            </a:r>
            <a:r>
              <a:rPr lang="fa-IR" sz="2800" b="1" dirty="0">
                <a:cs typeface="B Mitra" pitchFamily="2" charset="-78"/>
              </a:rPr>
              <a:t> آلمانی: کنش ارتباطی]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4) تکامل روابط انسان با خود </a:t>
            </a:r>
          </a:p>
          <a:p>
            <a:pPr marL="109728" indent="0" algn="l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800" b="1" dirty="0">
                <a:cs typeface="B Mitra" pitchFamily="2" charset="-78"/>
              </a:rPr>
              <a:t>	[انسان شناسی اسلامی: فطرت]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تذکر: موارد داخل [</a:t>
            </a:r>
            <a:r>
              <a:rPr lang="fa-IR" sz="2400" b="1" dirty="0" err="1">
                <a:solidFill>
                  <a:srgbClr val="FF0000"/>
                </a:solidFill>
                <a:cs typeface="B Mitra" pitchFamily="2" charset="-78"/>
              </a:rPr>
              <a:t>کروشه</a:t>
            </a: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] بر اساس تئوری های موجود در فضای جامعه </a:t>
            </a:r>
            <a:r>
              <a:rPr lang="fa-IR" sz="2400" b="1" dirty="0" err="1">
                <a:solidFill>
                  <a:srgbClr val="FF0000"/>
                </a:solidFill>
                <a:cs typeface="B Mitra" pitchFamily="2" charset="-78"/>
              </a:rPr>
              <a:t>شناسی</a:t>
            </a: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 و انسان </a:t>
            </a:r>
            <a:r>
              <a:rPr lang="fa-IR" sz="2400" b="1" dirty="0" err="1">
                <a:solidFill>
                  <a:srgbClr val="FF0000"/>
                </a:solidFill>
                <a:cs typeface="B Mitra" pitchFamily="2" charset="-78"/>
              </a:rPr>
              <a:t>شناسی</a:t>
            </a: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 است</a:t>
            </a:r>
          </a:p>
          <a:p>
            <a:pPr marL="624078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endParaRPr lang="fa-IR" sz="2800" b="1" dirty="0">
              <a:cs typeface="B Mitra" pitchFamily="2" charset="-78"/>
            </a:endParaRPr>
          </a:p>
          <a:p>
            <a:pPr marL="624078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endParaRPr lang="fa-IR" sz="2800" b="1" dirty="0">
              <a:cs typeface="B Mitra" pitchFamily="2" charset="-78"/>
            </a:endParaRPr>
          </a:p>
          <a:p>
            <a:endParaRPr lang="fa-IR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>
                <a:cs typeface="B Titr" pitchFamily="2" charset="-78"/>
              </a:rPr>
              <a:t>1) آیا سیر گذشته تاریخ تکاملی بوده است؟</a:t>
            </a:r>
          </a:p>
        </p:txBody>
      </p:sp>
    </p:spTree>
    <p:extLst>
      <p:ext uri="{BB962C8B-B14F-4D97-AF65-F5344CB8AC3E}">
        <p14:creationId xmlns:p14="http://schemas.microsoft.com/office/powerpoint/2010/main" val="151116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76200" y="1481328"/>
            <a:ext cx="9525000" cy="5376672"/>
          </a:xfrm>
        </p:spPr>
        <p:txBody>
          <a:bodyPr>
            <a:normAutofit fontScale="77500" lnSpcReduction="20000"/>
          </a:bodyPr>
          <a:lstStyle/>
          <a:p>
            <a:pPr marL="907542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3200" b="1" dirty="0">
                <a:cs typeface="B Mitra" pitchFamily="2" charset="-78"/>
              </a:rPr>
              <a:t>حق و باطل در نظام هستی (باطل وجود ندارد؛ </a:t>
            </a:r>
            <a:r>
              <a:rPr lang="fa-IR" sz="3200" b="1" dirty="0" err="1">
                <a:cs typeface="B Mitra" pitchFamily="2" charset="-78"/>
              </a:rPr>
              <a:t>عدمی</a:t>
            </a:r>
            <a:r>
              <a:rPr lang="fa-IR" sz="3200" b="1" dirty="0">
                <a:cs typeface="B Mitra" pitchFamily="2" charset="-78"/>
              </a:rPr>
              <a:t> بودن شر)</a:t>
            </a:r>
          </a:p>
          <a:p>
            <a:pPr marL="907542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3200" b="1" dirty="0">
                <a:cs typeface="B Mitra" pitchFamily="2" charset="-78"/>
              </a:rPr>
              <a:t> حق و باطل در نظام زندگی انسانی: باطل وجود دارد. چرا؟</a:t>
            </a:r>
          </a:p>
          <a:p>
            <a:pPr marL="39319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>
                <a:cs typeface="B Mitra" pitchFamily="2" charset="-78"/>
              </a:rPr>
              <a:t>		</a:t>
            </a:r>
            <a:r>
              <a:rPr lang="fa-IR" sz="3200" b="1" dirty="0">
                <a:solidFill>
                  <a:srgbClr val="FF0000"/>
                </a:solidFill>
                <a:cs typeface="B Mitra" pitchFamily="2" charset="-78"/>
              </a:rPr>
              <a:t>دیدگاه ها در پاسخ (بر اساس مبنای انسان شناختی آنها)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اصالت شر (داروینیسم اجتماعی)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عدم اصالت انسان (اصالت ساختارهای اقتصادی + مالکیت) [ساختارگرایی] </a:t>
            </a:r>
            <a:r>
              <a:rPr lang="fa-IR" sz="2300" b="1" dirty="0">
                <a:solidFill>
                  <a:srgbClr val="FF0000"/>
                </a:solidFill>
                <a:cs typeface="B Mitra" pitchFamily="2" charset="-78"/>
              </a:rPr>
              <a:t>[لیبرالیسم]</a:t>
            </a:r>
          </a:p>
          <a:p>
            <a:pPr marL="914400" lvl="3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(راه حل: نهاد اقتصادی مالکیت را نابود کنیم. نقد شهید مطهری: آیا نفی مالکیت خصوصی ممکن است؟ اگر هم بشود آیا مشکل حل می شود؟[آزادی معنوی])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اصالت خیر [ذات گرایی: غایت واقعی در کار است]؛ </a:t>
            </a:r>
          </a:p>
          <a:p>
            <a:pPr marL="914400" lvl="3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>
                <a:cs typeface="B Mitra" pitchFamily="2" charset="-78"/>
              </a:rPr>
              <a:t>پس باطل از کجا آمد؟</a:t>
            </a:r>
          </a:p>
          <a:p>
            <a:pPr marL="1485900" lvl="3" indent="-5715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fa-IR" sz="2800" b="1" dirty="0" err="1">
                <a:cs typeface="B Mitra" pitchFamily="2" charset="-78"/>
              </a:rPr>
              <a:t>روسو</a:t>
            </a:r>
            <a:r>
              <a:rPr lang="fa-IR" sz="2800" b="1" dirty="0">
                <a:cs typeface="B Mitra" pitchFamily="2" charset="-78"/>
              </a:rPr>
              <a:t>: از بیرون انسان (زندگی اجتماعی)</a:t>
            </a:r>
          </a:p>
          <a:p>
            <a:pPr marL="1428750" lvl="3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fa-IR" sz="2800" b="1" dirty="0">
                <a:cs typeface="B Mitra" pitchFamily="2" charset="-78"/>
              </a:rPr>
              <a:t>اسلام: از اختیار خود آدمی و انحراف (افراط و تفریط) در یک حق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>
                <a:cs typeface="B Titr" pitchFamily="2" charset="-78"/>
              </a:rPr>
              <a:t>2) آینده بشر چه خواهد شد؟ مکاتب</a:t>
            </a:r>
            <a:br>
              <a:rPr lang="fa-IR" dirty="0">
                <a:cs typeface="B Titr" pitchFamily="2" charset="-78"/>
              </a:rPr>
            </a:br>
            <a:r>
              <a:rPr lang="fa-IR" sz="2700" dirty="0">
                <a:cs typeface="B Titr" pitchFamily="2" charset="-78"/>
              </a:rPr>
              <a:t>مدل بحث در کتاب حق و باطل: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3449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481328"/>
            <a:ext cx="8991600" cy="5376672"/>
          </a:xfrm>
        </p:spPr>
        <p:txBody>
          <a:bodyPr>
            <a:normAutofit/>
          </a:bodyPr>
          <a:lstStyle/>
          <a:p>
            <a:pPr marL="393192" lvl="1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>
                <a:cs typeface="B Mitra" pitchFamily="2" charset="-78"/>
              </a:rPr>
              <a:t>بر اساس دیدگاههای موجود نزد اندیشمندان</a:t>
            </a:r>
          </a:p>
          <a:p>
            <a:pPr marL="907542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3200" b="1" dirty="0">
                <a:cs typeface="B Mitra" pitchFamily="2" charset="-78"/>
              </a:rPr>
              <a:t>بدبینی و یاس (اصالت شر)</a:t>
            </a:r>
          </a:p>
          <a:p>
            <a:pPr marL="907542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3200" b="1" dirty="0">
                <a:cs typeface="B Mitra" pitchFamily="2" charset="-78"/>
              </a:rPr>
              <a:t>خنثی (خلق ارزشها توسط انسان. اگزیستانسیالیسم)</a:t>
            </a:r>
          </a:p>
          <a:p>
            <a:pPr marL="907542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fa-IR" sz="3200" b="1" dirty="0">
                <a:cs typeface="B Mitra" pitchFamily="2" charset="-78"/>
              </a:rPr>
              <a:t> خوش بینی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بر اساس علم زدگی (تکامل ابزاری و اداری) [عقلانیت وبر]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بر اساس ایدئولوژی های خودساخته بشری </a:t>
            </a:r>
          </a:p>
          <a:p>
            <a:pPr marL="1145286" lvl="2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fa-IR" sz="3000" b="1" dirty="0">
                <a:cs typeface="B Mitra" pitchFamily="2" charset="-78"/>
              </a:rPr>
              <a:t>بر اساس قبول فطرت حقیقت طلبی و عدالت خواهی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>
                <a:cs typeface="B Titr" pitchFamily="2" charset="-78"/>
              </a:rPr>
              <a:t>2) آینده بشر چه خواهد شد؟ مکاتب</a:t>
            </a:r>
            <a:br>
              <a:rPr lang="fa-IR" dirty="0">
                <a:cs typeface="B Titr" pitchFamily="2" charset="-78"/>
              </a:rPr>
            </a:br>
            <a:r>
              <a:rPr lang="fa-IR" sz="2700" dirty="0">
                <a:cs typeface="B Titr" pitchFamily="2" charset="-78"/>
              </a:rPr>
              <a:t>مدل بحث در کتاب تکامل اجتماعی انسان: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411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964" y="1828800"/>
            <a:ext cx="8229600" cy="4525963"/>
          </a:xfrm>
        </p:spPr>
        <p:txBody>
          <a:bodyPr>
            <a:normAutofit lnSpcReduction="10000"/>
          </a:bodyPr>
          <a:lstStyle/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غلبه باطل موقتی است، اما نهایتا حق غالب می شود.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غلبه باطل ظاهری است (باطل چشم پرکن است)، اما حق اصیل است.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باطل طفیلی است، اما حق مستقل است (باطل از حق تغذیه می کند)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حق و باطل اغلب درهم آمیخته، و تفکیک آن برای زندگی دینی مهم است)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b="1" dirty="0">
                <a:solidFill>
                  <a:srgbClr val="FF0000"/>
                </a:solidFill>
                <a:cs typeface="B Mitra" pitchFamily="2" charset="-78"/>
              </a:rPr>
              <a:t>نتیجه مهم: </a:t>
            </a:r>
            <a:r>
              <a:rPr lang="fa-IR" b="1" dirty="0">
                <a:cs typeface="B Mitra" pitchFamily="2" charset="-78"/>
              </a:rPr>
              <a:t>الف) در تحلیلها حکم به ظاهر نکنید.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b="1" dirty="0">
                <a:cs typeface="B Mitra" pitchFamily="2" charset="-78"/>
              </a:rPr>
              <a:t>	        ب) نحوه مواجهه با باطل و نقد باطل: (شناسایی حق مورد 		سوءاستفاده و زدن باطل با حق درون آن)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endParaRPr lang="fa-IR" b="1" dirty="0">
              <a:cs typeface="B Mitra" pitchFamily="2" charset="-78"/>
            </a:endParaRP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600" dirty="0">
                <a:cs typeface="B Titr" pitchFamily="2" charset="-78"/>
              </a:rPr>
              <a:t>مدل بحث در کتاب حق و باطل: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8231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964" y="2209800"/>
            <a:ext cx="8229600" cy="4144963"/>
          </a:xfrm>
        </p:spPr>
        <p:txBody>
          <a:bodyPr>
            <a:normAutofit/>
          </a:bodyPr>
          <a:lstStyle/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sz="2800" b="1" dirty="0">
                <a:cs typeface="B Mitra" pitchFamily="2" charset="-78"/>
              </a:rPr>
              <a:t>بر اساس حقیقت طلبی و عدالت طلبی است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sz="2800" b="1" dirty="0">
                <a:cs typeface="B Mitra" pitchFamily="2" charset="-78"/>
              </a:rPr>
              <a:t>وقتی تضادها به انتها رسید تازه نوبت به «واستبقوا الخیرات» می رسد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sz="2800" b="1" dirty="0">
                <a:cs typeface="B Mitra" pitchFamily="2" charset="-78"/>
              </a:rPr>
              <a:t>ایده مهدویت: آخرین حلقه مبارزات در شرایط آگاهی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endParaRPr lang="fa-IR" b="1" dirty="0">
              <a:cs typeface="B Mitra" pitchFamily="2" charset="-78"/>
            </a:endParaRP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کتاب تکامل اجتماعی انسان 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8996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964" y="1600200"/>
            <a:ext cx="8697036" cy="5181600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sz="2800" b="1" dirty="0">
                <a:cs typeface="B Mitra" pitchFamily="2" charset="-78"/>
              </a:rPr>
              <a:t>دو هدف اصلی انبیاء (عبودیت و عدالت) [ارتباط با بحث هدف زندگی]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r>
              <a:rPr lang="fa-IR" sz="2800" b="1" dirty="0">
                <a:cs typeface="B Mitra" pitchFamily="2" charset="-78"/>
              </a:rPr>
              <a:t>این عدالت تنها یک آرزو نیست، یک مقصد واقعی است. دلیل:</a:t>
            </a:r>
          </a:p>
          <a:p>
            <a:pPr marL="880110" lvl="1" indent="-514350">
              <a:spcAft>
                <a:spcPts val="600"/>
              </a:spcAft>
              <a:buAutoNum type="arabicParenR"/>
            </a:pPr>
            <a:r>
              <a:rPr lang="fa-IR" sz="2400" b="1" dirty="0">
                <a:cs typeface="B Mitra" pitchFamily="2" charset="-78"/>
              </a:rPr>
              <a:t>عدالت چیست؟ هر موجودی در متن خلقت یک شایستگی دارد که به آن می رسد. (عدالت دادن حق هر ذی حقی به وی)</a:t>
            </a:r>
          </a:p>
          <a:p>
            <a:pPr marL="880110" lvl="1" indent="-514350">
              <a:spcAft>
                <a:spcPts val="600"/>
              </a:spcAft>
              <a:buAutoNum type="arabicParenR"/>
            </a:pPr>
            <a:r>
              <a:rPr lang="fa-IR" sz="2400" b="1" dirty="0">
                <a:cs typeface="B Mitra" pitchFamily="2" charset="-78"/>
              </a:rPr>
              <a:t>آیا عدالت خواهی فطری است؟</a:t>
            </a:r>
          </a:p>
          <a:p>
            <a:pPr marL="1117854" lvl="2" indent="-514350">
              <a:spcAft>
                <a:spcPts val="600"/>
              </a:spcAft>
              <a:buAutoNum type="arabicParenR"/>
            </a:pPr>
            <a:r>
              <a:rPr lang="fa-IR" sz="2200" b="1" dirty="0">
                <a:cs typeface="B Mitra" pitchFamily="2" charset="-78"/>
              </a:rPr>
              <a:t>مخالفین فطری بودن</a:t>
            </a:r>
          </a:p>
          <a:p>
            <a:pPr marL="1401318" lvl="3" indent="-514350">
              <a:spcAft>
                <a:spcPts val="600"/>
              </a:spcAft>
              <a:buAutoNum type="arabicParenR"/>
            </a:pPr>
            <a:r>
              <a:rPr lang="fa-IR" sz="2000" b="1" dirty="0">
                <a:cs typeface="B Mitra" pitchFamily="2" charset="-78"/>
              </a:rPr>
              <a:t>نباید دنبال عدالت رفت (نیچه)</a:t>
            </a:r>
          </a:p>
          <a:p>
            <a:pPr marL="1401318" lvl="3" indent="-514350">
              <a:spcAft>
                <a:spcPts val="600"/>
              </a:spcAft>
              <a:buAutoNum type="arabicParenR"/>
            </a:pPr>
            <a:r>
              <a:rPr lang="fa-IR" sz="2000" b="1" dirty="0">
                <a:cs typeface="B Mitra" pitchFamily="2" charset="-78"/>
              </a:rPr>
              <a:t>باید رفت، اما نه به خاطر مطلوبیتش، بلکه چون منافع فرد در جمع است (نقد: منطق زور)</a:t>
            </a:r>
          </a:p>
          <a:p>
            <a:pPr marL="1401318" lvl="3" indent="-514350">
              <a:spcAft>
                <a:spcPts val="600"/>
              </a:spcAft>
              <a:buAutoNum type="arabicParenR"/>
            </a:pPr>
            <a:r>
              <a:rPr lang="fa-IR" sz="2000" b="1" dirty="0">
                <a:cs typeface="B Mitra" pitchFamily="2" charset="-78"/>
              </a:rPr>
              <a:t>نه از راه انسان، بلکه راه ابزارهای اقتصادی و تحول ساختارهای جامعه</a:t>
            </a:r>
          </a:p>
          <a:p>
            <a:pPr marL="880110" lvl="1" indent="-514350">
              <a:spcAft>
                <a:spcPts val="600"/>
              </a:spcAft>
              <a:buAutoNum type="arabicParenR"/>
            </a:pPr>
            <a:r>
              <a:rPr lang="fa-IR" sz="2400" b="1" dirty="0">
                <a:cs typeface="B Mitra" pitchFamily="2" charset="-78"/>
              </a:rPr>
              <a:t>آیا عملی (شدنی) هست یا نه؟ و اگر بله، چگونه؟</a:t>
            </a:r>
          </a:p>
          <a:p>
            <a:pPr marL="1117854" lvl="2" indent="-5143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a-IR" sz="2200" b="1" dirty="0">
                <a:cs typeface="B Mitra" pitchFamily="2" charset="-78"/>
              </a:rPr>
              <a:t>بشر خوب تربیت شود زیر نظر مربی کامل (نظریه ولایت فقیه یا ساختارگرایی)</a:t>
            </a:r>
          </a:p>
          <a:p>
            <a:pPr marL="880110" lvl="1" indent="-514350">
              <a:spcAft>
                <a:spcPts val="600"/>
              </a:spcAft>
              <a:buAutoNum type="arabicParenR"/>
            </a:pPr>
            <a:r>
              <a:rPr lang="fa-IR" sz="2400" b="1" dirty="0">
                <a:cs typeface="B Mitra" pitchFamily="2" charset="-78"/>
              </a:rPr>
              <a:t>چرا تاکنون نشده؟ گذر از دوره کودکی به جوانی (خشم و شهوت) </a:t>
            </a:r>
          </a:p>
          <a:p>
            <a:pPr marL="365760" lvl="1" indent="0">
              <a:spcAft>
                <a:spcPts val="600"/>
              </a:spcAft>
              <a:buNone/>
            </a:pPr>
            <a:r>
              <a:rPr lang="fa-IR" sz="2400" b="1" dirty="0">
                <a:cs typeface="B Mitra" pitchFamily="2" charset="-78"/>
              </a:rPr>
              <a:t>	ما در جوانی و در حال گذر به پختگی هستیم (بسیار مهم در فهم جامعه ما)</a:t>
            </a:r>
          </a:p>
          <a:p>
            <a:pPr marL="624078" indent="-514350">
              <a:spcAft>
                <a:spcPts val="600"/>
              </a:spcAft>
              <a:buAutoNum type="arabicParenR"/>
            </a:pPr>
            <a:endParaRPr lang="fa-IR" b="1" dirty="0">
              <a:cs typeface="B Mitra" pitchFamily="2" charset="-78"/>
            </a:endParaRPr>
          </a:p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964" y="3383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>
                <a:cs typeface="B Titr" pitchFamily="2" charset="-78"/>
              </a:rPr>
              <a:t>3) آینده بشر چه خواهد شد؟ نظر اسلام</a:t>
            </a:r>
            <a:br>
              <a:rPr lang="fa-IR" dirty="0">
                <a:cs typeface="B Titr" pitchFamily="2" charset="-78"/>
              </a:rPr>
            </a:br>
            <a:r>
              <a:rPr lang="fa-IR" sz="3100" dirty="0">
                <a:cs typeface="B Titr" pitchFamily="2" charset="-78"/>
              </a:rPr>
              <a:t>مدل بحث در گفتار عدل کلی: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447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388</TotalTime>
  <Words>1332</Words>
  <Application>Microsoft Office PowerPoint</Application>
  <PresentationFormat>On-screen Show (4:3)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B Mitra</vt:lpstr>
      <vt:lpstr>B Titr</vt:lpstr>
      <vt:lpstr>Lucida Sans Unicode</vt:lpstr>
      <vt:lpstr>Verdana</vt:lpstr>
      <vt:lpstr>Wingdings</vt:lpstr>
      <vt:lpstr>Wingdings 2</vt:lpstr>
      <vt:lpstr>Wingdings 3</vt:lpstr>
      <vt:lpstr>Concourse</vt:lpstr>
      <vt:lpstr>بسم الله الرحمن الرحیم</vt:lpstr>
      <vt:lpstr>مهدویت</vt:lpstr>
      <vt:lpstr>سیر بحث</vt:lpstr>
      <vt:lpstr>1) آیا سیر گذشته تاریخ تکاملی بوده است؟</vt:lpstr>
      <vt:lpstr>2) آینده بشر چه خواهد شد؟ مکاتب مدل بحث در کتاب حق و باطل:</vt:lpstr>
      <vt:lpstr>2) آینده بشر چه خواهد شد؟ مکاتب مدل بحث در کتاب تکامل اجتماعی انسان:</vt:lpstr>
      <vt:lpstr>3) آینده بشر چه خواهد شد؟ نظر اسلام مدل بحث در کتاب حق و باطل:</vt:lpstr>
      <vt:lpstr>3) آینده بشر چه خواهد شد؟ نظر اسلام مدل بحث در کتاب تکامل اجتماعی انسان :</vt:lpstr>
      <vt:lpstr>3) آینده بشر چه خواهد شد؟ نظر اسلام مدل بحث در گفتار عدل کلی:</vt:lpstr>
      <vt:lpstr>3) آینده بشر چه خواهد شد؟ نظر اسلام مدل بحث در کتاب امدادهای غیبی:</vt:lpstr>
      <vt:lpstr>3) آینده بشر چه خواهد شد؟ نظر اسلام مدل بحث در گفتار قیام و انقلاب مهدی (عج):</vt:lpstr>
      <vt:lpstr>3) آینده بشر چه خواهد شد؟ نظر اسلام مدل بحث در گفتار قیام و انقلاب مهدی (عج):</vt:lpstr>
      <vt:lpstr>4) وظیفه ما در قبال این آینده چیست؟ مدل بحث در گفتار ایمان به غیب:</vt:lpstr>
      <vt:lpstr>4) وظیفه ما در قبال این آینده چیست؟ مدل بحث در گفتار قیام و انقلاب مهدی (عج):</vt:lpstr>
      <vt:lpstr>و آخر دعوانا ان الحمدلله رب العالمین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Hossein</cp:lastModifiedBy>
  <cp:revision>48</cp:revision>
  <dcterms:created xsi:type="dcterms:W3CDTF">2015-01-28T18:45:52Z</dcterms:created>
  <dcterms:modified xsi:type="dcterms:W3CDTF">2016-03-02T18:45:05Z</dcterms:modified>
</cp:coreProperties>
</file>